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7"/>
  </p:notesMasterIdLst>
  <p:sldIdLst>
    <p:sldId id="261" r:id="rId2"/>
    <p:sldId id="262" r:id="rId3"/>
    <p:sldId id="264" r:id="rId4"/>
    <p:sldId id="266" r:id="rId5"/>
    <p:sldId id="289" r:id="rId6"/>
    <p:sldId id="267" r:id="rId7"/>
    <p:sldId id="268" r:id="rId8"/>
    <p:sldId id="272" r:id="rId9"/>
    <p:sldId id="273" r:id="rId10"/>
    <p:sldId id="277" r:id="rId11"/>
    <p:sldId id="274" r:id="rId12"/>
    <p:sldId id="276" r:id="rId13"/>
    <p:sldId id="275" r:id="rId14"/>
    <p:sldId id="278" r:id="rId15"/>
    <p:sldId id="279" r:id="rId16"/>
    <p:sldId id="271" r:id="rId17"/>
    <p:sldId id="270" r:id="rId18"/>
    <p:sldId id="286" r:id="rId19"/>
    <p:sldId id="287" r:id="rId20"/>
    <p:sldId id="288" r:id="rId21"/>
    <p:sldId id="283" r:id="rId22"/>
    <p:sldId id="285" r:id="rId23"/>
    <p:sldId id="284" r:id="rId24"/>
    <p:sldId id="282" r:id="rId25"/>
    <p:sldId id="281" r:id="rId2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5A98"/>
    <a:srgbClr val="FEC51D"/>
    <a:srgbClr val="659D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8" autoAdjust="0"/>
    <p:restoredTop sz="73761" autoAdjust="0"/>
  </p:normalViewPr>
  <p:slideViewPr>
    <p:cSldViewPr snapToGrid="0" snapToObjects="1">
      <p:cViewPr varScale="1">
        <p:scale>
          <a:sx n="73" d="100"/>
          <a:sy n="73" d="100"/>
        </p:scale>
        <p:origin x="1291" y="38"/>
      </p:cViewPr>
      <p:guideLst>
        <p:guide orient="horz" pos="1620"/>
        <p:guide pos="2880"/>
      </p:guideLst>
    </p:cSldViewPr>
  </p:slideViewPr>
  <p:notesTextViewPr>
    <p:cViewPr>
      <p:scale>
        <a:sx n="1" d="1"/>
        <a:sy n="1" d="1"/>
      </p:scale>
      <p:origin x="0" y="0"/>
    </p:cViewPr>
  </p:notesTextViewPr>
  <p:notesViewPr>
    <p:cSldViewPr snapToGrid="0" snapToObjects="1">
      <p:cViewPr varScale="1">
        <p:scale>
          <a:sx n="62" d="100"/>
          <a:sy n="62" d="100"/>
        </p:scale>
        <p:origin x="2057" y="5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85F839-4AEB-4152-9A92-26F7CD2AA57C}" type="datetimeFigureOut">
              <a:rPr lang="en-US" smtClean="0"/>
              <a:t>1/31/2023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25E567-6481-4385-8786-9B77B5C08A02}" type="slidenum">
              <a:rPr lang="en-US" smtClean="0"/>
              <a:t>‹#›</a:t>
            </a:fld>
            <a:endParaRPr lang="en-US" dirty="0"/>
          </a:p>
        </p:txBody>
      </p:sp>
    </p:spTree>
    <p:extLst>
      <p:ext uri="{BB962C8B-B14F-4D97-AF65-F5344CB8AC3E}">
        <p14:creationId xmlns:p14="http://schemas.microsoft.com/office/powerpoint/2010/main" val="6405720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25E567-6481-4385-8786-9B77B5C08A02}" type="slidenum">
              <a:rPr lang="en-US" smtClean="0"/>
              <a:t>1</a:t>
            </a:fld>
            <a:endParaRPr lang="en-US" dirty="0"/>
          </a:p>
        </p:txBody>
      </p:sp>
    </p:spTree>
    <p:extLst>
      <p:ext uri="{BB962C8B-B14F-4D97-AF65-F5344CB8AC3E}">
        <p14:creationId xmlns:p14="http://schemas.microsoft.com/office/powerpoint/2010/main" val="26997312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Wingdings" panose="05000000000000000000" pitchFamily="2" charset="2"/>
              <a:buChar char="§"/>
            </a:pPr>
            <a:r>
              <a:rPr lang="en-US" sz="1800" b="1" dirty="0" smtClean="0"/>
              <a:t>Fundraising dashboard. </a:t>
            </a:r>
            <a:r>
              <a:rPr lang="en-US" sz="1800" dirty="0" smtClean="0"/>
              <a:t>The simplest of dashboards that tell a quick story about fundraising. The dashboard should be developed together by the E.D. and the Director of Development so that it suits the needs of all.</a:t>
            </a:r>
          </a:p>
          <a:p>
            <a:pPr marL="174708" indent="-174708">
              <a:buFont typeface="Wingdings" panose="05000000000000000000" pitchFamily="2" charset="2"/>
              <a:buChar char="§"/>
            </a:pPr>
            <a:r>
              <a:rPr lang="en-US" sz="1800" b="1" dirty="0" smtClean="0"/>
              <a:t>Special events. </a:t>
            </a:r>
            <a:r>
              <a:rPr lang="en-US" sz="1800" dirty="0" smtClean="0"/>
              <a:t>A one-page update on any special event activities. If this is a recurring event, some historical context that the E.D. can share with the board (how we are doing relative to same time last year)</a:t>
            </a:r>
          </a:p>
          <a:p>
            <a:pPr marL="174708" indent="-174708">
              <a:buFont typeface="Wingdings" panose="05000000000000000000" pitchFamily="2" charset="2"/>
              <a:buChar char="§"/>
            </a:pPr>
            <a:r>
              <a:rPr lang="en-US" sz="1800" b="1" dirty="0" smtClean="0"/>
              <a:t>Staff Update.</a:t>
            </a:r>
            <a:r>
              <a:rPr lang="en-US" sz="1800" dirty="0" smtClean="0"/>
              <a:t> Successes, challenges, professional development, “marketing” the successes of anyone the CEO is questioning.</a:t>
            </a:r>
          </a:p>
          <a:p>
            <a:pPr marL="174708" indent="-174708">
              <a:buFont typeface="Wingdings" panose="05000000000000000000" pitchFamily="2" charset="2"/>
              <a:buChar char="§"/>
            </a:pPr>
            <a:r>
              <a:rPr lang="en-US" sz="1800" b="1" dirty="0" smtClean="0"/>
              <a:t>D.D. Ask List. </a:t>
            </a:r>
            <a:r>
              <a:rPr lang="en-US" sz="1800" dirty="0" smtClean="0"/>
              <a:t>For the Dev. Director. Your own ASK list for the week. Who are you meeting with? Who is on you target list to schedule time with.</a:t>
            </a:r>
          </a:p>
          <a:p>
            <a:pPr marL="174708" indent="-174708">
              <a:buFont typeface="Wingdings" panose="05000000000000000000" pitchFamily="2" charset="2"/>
              <a:buChar char="§"/>
            </a:pPr>
            <a:r>
              <a:rPr lang="en-US" sz="1800" b="1" dirty="0" smtClean="0"/>
              <a:t>E.D. Ask List. </a:t>
            </a:r>
            <a:r>
              <a:rPr lang="en-US" sz="1800" dirty="0" smtClean="0"/>
              <a:t>An ASK list for the E.D. For this last part of the meeting, make sure the executive assistant can talk about open blocks and how the meeting should be set up</a:t>
            </a:r>
          </a:p>
        </p:txBody>
      </p:sp>
      <p:sp>
        <p:nvSpPr>
          <p:cNvPr id="4" name="Slide Number Placeholder 3"/>
          <p:cNvSpPr>
            <a:spLocks noGrp="1"/>
          </p:cNvSpPr>
          <p:nvPr>
            <p:ph type="sldNum" sz="quarter" idx="10"/>
          </p:nvPr>
        </p:nvSpPr>
        <p:spPr/>
        <p:txBody>
          <a:bodyPr/>
          <a:lstStyle/>
          <a:p>
            <a:fld id="{5625E567-6481-4385-8786-9B77B5C08A02}" type="slidenum">
              <a:rPr lang="en-US" smtClean="0"/>
              <a:t>18</a:t>
            </a:fld>
            <a:endParaRPr lang="en-US" dirty="0"/>
          </a:p>
        </p:txBody>
      </p:sp>
    </p:spTree>
    <p:extLst>
      <p:ext uri="{BB962C8B-B14F-4D97-AF65-F5344CB8AC3E}">
        <p14:creationId xmlns:p14="http://schemas.microsoft.com/office/powerpoint/2010/main" val="37898199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smtClean="0"/>
          </a:p>
        </p:txBody>
      </p:sp>
      <p:sp>
        <p:nvSpPr>
          <p:cNvPr id="4" name="Slide Number Placeholder 3"/>
          <p:cNvSpPr>
            <a:spLocks noGrp="1"/>
          </p:cNvSpPr>
          <p:nvPr>
            <p:ph type="sldNum" sz="quarter" idx="10"/>
          </p:nvPr>
        </p:nvSpPr>
        <p:spPr/>
        <p:txBody>
          <a:bodyPr/>
          <a:lstStyle/>
          <a:p>
            <a:fld id="{5625E567-6481-4385-8786-9B77B5C08A02}" type="slidenum">
              <a:rPr lang="en-US" smtClean="0"/>
              <a:t>19</a:t>
            </a:fld>
            <a:endParaRPr lang="en-US" dirty="0"/>
          </a:p>
        </p:txBody>
      </p:sp>
    </p:spTree>
    <p:extLst>
      <p:ext uri="{BB962C8B-B14F-4D97-AF65-F5344CB8AC3E}">
        <p14:creationId xmlns:p14="http://schemas.microsoft.com/office/powerpoint/2010/main" val="180840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Brainstorm – but also give ideas</a:t>
            </a:r>
          </a:p>
          <a:p>
            <a:endParaRPr lang="en-US" sz="1800" dirty="0" smtClean="0"/>
          </a:p>
          <a:p>
            <a:r>
              <a:rPr lang="en-US" sz="1800" dirty="0" smtClean="0"/>
              <a:t>Things you need CEO to accomplish the tasks</a:t>
            </a:r>
          </a:p>
          <a:p>
            <a:pPr marL="349415" indent="-349415">
              <a:buAutoNum type="arabicPeriod"/>
            </a:pPr>
            <a:r>
              <a:rPr lang="en-US" sz="1800" dirty="0" smtClean="0"/>
              <a:t>Skill</a:t>
            </a:r>
          </a:p>
          <a:p>
            <a:pPr marL="815302" lvl="1" indent="-349415">
              <a:buAutoNum type="arabicPeriod"/>
            </a:pPr>
            <a:r>
              <a:rPr lang="en-US" sz="1800" dirty="0" smtClean="0"/>
              <a:t>Knowledge – Know how to do it</a:t>
            </a:r>
          </a:p>
          <a:p>
            <a:pPr marL="815302" lvl="1" indent="-349415">
              <a:buAutoNum type="arabicPeriod"/>
            </a:pPr>
            <a:r>
              <a:rPr lang="en-US" sz="1800" dirty="0" smtClean="0"/>
              <a:t>Experience – Did it before</a:t>
            </a:r>
          </a:p>
          <a:p>
            <a:pPr lvl="1"/>
            <a:endParaRPr lang="en-US" sz="1800" dirty="0" smtClean="0"/>
          </a:p>
          <a:p>
            <a:pPr marL="349415" indent="-349415">
              <a:buAutoNum type="arabicPeriod"/>
            </a:pPr>
            <a:r>
              <a:rPr lang="en-US" sz="1800" dirty="0" smtClean="0"/>
              <a:t>Will</a:t>
            </a:r>
          </a:p>
          <a:p>
            <a:pPr marL="815302" lvl="1" indent="-349415">
              <a:buAutoNum type="arabicPeriod"/>
            </a:pPr>
            <a:r>
              <a:rPr lang="en-US" sz="1800" dirty="0" smtClean="0"/>
              <a:t>Motivation – “I want to do it”</a:t>
            </a:r>
          </a:p>
          <a:p>
            <a:pPr marL="815302" lvl="1" indent="-349415">
              <a:buAutoNum type="arabicPeriod"/>
            </a:pPr>
            <a:r>
              <a:rPr lang="en-US" sz="1800" dirty="0" smtClean="0"/>
              <a:t>Confidence – “I can do it”</a:t>
            </a:r>
          </a:p>
          <a:p>
            <a:endParaRPr lang="en-US" sz="1800" dirty="0" smtClean="0"/>
          </a:p>
        </p:txBody>
      </p:sp>
      <p:sp>
        <p:nvSpPr>
          <p:cNvPr id="4" name="Slide Number Placeholder 3"/>
          <p:cNvSpPr>
            <a:spLocks noGrp="1"/>
          </p:cNvSpPr>
          <p:nvPr>
            <p:ph type="sldNum" sz="quarter" idx="10"/>
          </p:nvPr>
        </p:nvSpPr>
        <p:spPr/>
        <p:txBody>
          <a:bodyPr/>
          <a:lstStyle/>
          <a:p>
            <a:fld id="{5625E567-6481-4385-8786-9B77B5C08A02}" type="slidenum">
              <a:rPr lang="en-US" smtClean="0"/>
              <a:t>20</a:t>
            </a:fld>
            <a:endParaRPr lang="en-US" dirty="0"/>
          </a:p>
        </p:txBody>
      </p:sp>
    </p:spTree>
    <p:extLst>
      <p:ext uri="{BB962C8B-B14F-4D97-AF65-F5344CB8AC3E}">
        <p14:creationId xmlns:p14="http://schemas.microsoft.com/office/powerpoint/2010/main" val="4998218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25E567-6481-4385-8786-9B77B5C08A02}" type="slidenum">
              <a:rPr lang="en-US" smtClean="0"/>
              <a:t>21</a:t>
            </a:fld>
            <a:endParaRPr lang="en-US" dirty="0"/>
          </a:p>
        </p:txBody>
      </p:sp>
    </p:spTree>
    <p:extLst>
      <p:ext uri="{BB962C8B-B14F-4D97-AF65-F5344CB8AC3E}">
        <p14:creationId xmlns:p14="http://schemas.microsoft.com/office/powerpoint/2010/main" val="26703550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Jot down your initial plan/activities/tasks to turn your CEO into a fundraising rock star.</a:t>
            </a:r>
          </a:p>
          <a:p>
            <a:endParaRPr lang="en-US" sz="1800" dirty="0" smtClean="0"/>
          </a:p>
          <a:p>
            <a:r>
              <a:rPr lang="en-US" sz="1800" dirty="0" smtClean="0"/>
              <a:t>Be as specific as possible</a:t>
            </a:r>
          </a:p>
          <a:p>
            <a:endParaRPr lang="en-US" sz="1800" dirty="0" smtClean="0"/>
          </a:p>
          <a:p>
            <a:r>
              <a:rPr lang="en-US" sz="1800" dirty="0" smtClean="0"/>
              <a:t>Share if there is still time.</a:t>
            </a:r>
          </a:p>
          <a:p>
            <a:endParaRPr lang="en-US" sz="1800" dirty="0"/>
          </a:p>
        </p:txBody>
      </p:sp>
      <p:sp>
        <p:nvSpPr>
          <p:cNvPr id="4" name="Slide Number Placeholder 3"/>
          <p:cNvSpPr>
            <a:spLocks noGrp="1"/>
          </p:cNvSpPr>
          <p:nvPr>
            <p:ph type="sldNum" sz="quarter" idx="10"/>
          </p:nvPr>
        </p:nvSpPr>
        <p:spPr/>
        <p:txBody>
          <a:bodyPr/>
          <a:lstStyle/>
          <a:p>
            <a:fld id="{5625E567-6481-4385-8786-9B77B5C08A02}" type="slidenum">
              <a:rPr lang="en-US" smtClean="0"/>
              <a:t>22</a:t>
            </a:fld>
            <a:endParaRPr lang="en-US" dirty="0"/>
          </a:p>
        </p:txBody>
      </p:sp>
    </p:spTree>
    <p:extLst>
      <p:ext uri="{BB962C8B-B14F-4D97-AF65-F5344CB8AC3E}">
        <p14:creationId xmlns:p14="http://schemas.microsoft.com/office/powerpoint/2010/main" val="17385768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25E567-6481-4385-8786-9B77B5C08A02}" type="slidenum">
              <a:rPr lang="en-US" smtClean="0"/>
              <a:t>24</a:t>
            </a:fld>
            <a:endParaRPr lang="en-US" dirty="0"/>
          </a:p>
        </p:txBody>
      </p:sp>
    </p:spTree>
    <p:extLst>
      <p:ext uri="{BB962C8B-B14F-4D97-AF65-F5344CB8AC3E}">
        <p14:creationId xmlns:p14="http://schemas.microsoft.com/office/powerpoint/2010/main" val="174090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Ask for people to shout out answers.</a:t>
            </a:r>
          </a:p>
          <a:p>
            <a:endParaRPr lang="en-US" sz="1800" dirty="0"/>
          </a:p>
          <a:p>
            <a:r>
              <a:rPr lang="en-US" sz="1800" dirty="0"/>
              <a:t>Take 2 minutes to think about how to make my CEO’s fundraising life easier.</a:t>
            </a:r>
          </a:p>
          <a:p>
            <a:endParaRPr lang="en-US" sz="1800" dirty="0"/>
          </a:p>
          <a:p>
            <a:r>
              <a:rPr lang="en-US" sz="1800" dirty="0"/>
              <a:t>1 minute report </a:t>
            </a:r>
            <a:r>
              <a:rPr lang="en-US" sz="1800" dirty="0" smtClean="0"/>
              <a:t>back</a:t>
            </a:r>
            <a:endParaRPr lang="en-US" sz="1800" dirty="0"/>
          </a:p>
        </p:txBody>
      </p:sp>
      <p:sp>
        <p:nvSpPr>
          <p:cNvPr id="4" name="Slide Number Placeholder 3"/>
          <p:cNvSpPr>
            <a:spLocks noGrp="1"/>
          </p:cNvSpPr>
          <p:nvPr>
            <p:ph type="sldNum" sz="quarter" idx="10"/>
          </p:nvPr>
        </p:nvSpPr>
        <p:spPr/>
        <p:txBody>
          <a:bodyPr/>
          <a:lstStyle/>
          <a:p>
            <a:fld id="{5625E567-6481-4385-8786-9B77B5C08A02}" type="slidenum">
              <a:rPr lang="en-US" smtClean="0"/>
              <a:t>2</a:t>
            </a:fld>
            <a:endParaRPr lang="en-US" dirty="0"/>
          </a:p>
        </p:txBody>
      </p:sp>
    </p:spTree>
    <p:extLst>
      <p:ext uri="{BB962C8B-B14F-4D97-AF65-F5344CB8AC3E}">
        <p14:creationId xmlns:p14="http://schemas.microsoft.com/office/powerpoint/2010/main" val="1412588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25E567-6481-4385-8786-9B77B5C08A02}" type="slidenum">
              <a:rPr lang="en-US" smtClean="0"/>
              <a:t>3</a:t>
            </a:fld>
            <a:endParaRPr lang="en-US" dirty="0"/>
          </a:p>
        </p:txBody>
      </p:sp>
    </p:spTree>
    <p:extLst>
      <p:ext uri="{BB962C8B-B14F-4D97-AF65-F5344CB8AC3E}">
        <p14:creationId xmlns:p14="http://schemas.microsoft.com/office/powerpoint/2010/main" val="27702949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Tell Deana’s Story</a:t>
            </a:r>
            <a:endParaRPr lang="en-US" sz="1800" dirty="0"/>
          </a:p>
        </p:txBody>
      </p:sp>
      <p:sp>
        <p:nvSpPr>
          <p:cNvPr id="4" name="Slide Number Placeholder 3"/>
          <p:cNvSpPr>
            <a:spLocks noGrp="1"/>
          </p:cNvSpPr>
          <p:nvPr>
            <p:ph type="sldNum" sz="quarter" idx="10"/>
          </p:nvPr>
        </p:nvSpPr>
        <p:spPr/>
        <p:txBody>
          <a:bodyPr/>
          <a:lstStyle/>
          <a:p>
            <a:fld id="{5625E567-6481-4385-8786-9B77B5C08A02}" type="slidenum">
              <a:rPr lang="en-US" smtClean="0"/>
              <a:t>9</a:t>
            </a:fld>
            <a:endParaRPr lang="en-US" dirty="0"/>
          </a:p>
        </p:txBody>
      </p:sp>
    </p:spTree>
    <p:extLst>
      <p:ext uri="{BB962C8B-B14F-4D97-AF65-F5344CB8AC3E}">
        <p14:creationId xmlns:p14="http://schemas.microsoft.com/office/powerpoint/2010/main" val="2923059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25E567-6481-4385-8786-9B77B5C08A02}" type="slidenum">
              <a:rPr lang="en-US" smtClean="0"/>
              <a:t>13</a:t>
            </a:fld>
            <a:endParaRPr lang="en-US" dirty="0"/>
          </a:p>
        </p:txBody>
      </p:sp>
    </p:spTree>
    <p:extLst>
      <p:ext uri="{BB962C8B-B14F-4D97-AF65-F5344CB8AC3E}">
        <p14:creationId xmlns:p14="http://schemas.microsoft.com/office/powerpoint/2010/main" val="4125349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In our brief time together – lets really focus on the last 2 questions:</a:t>
            </a:r>
            <a:endParaRPr lang="en-US" sz="1800" dirty="0"/>
          </a:p>
        </p:txBody>
      </p:sp>
      <p:sp>
        <p:nvSpPr>
          <p:cNvPr id="4" name="Slide Number Placeholder 3"/>
          <p:cNvSpPr>
            <a:spLocks noGrp="1"/>
          </p:cNvSpPr>
          <p:nvPr>
            <p:ph type="sldNum" sz="quarter" idx="10"/>
          </p:nvPr>
        </p:nvSpPr>
        <p:spPr/>
        <p:txBody>
          <a:bodyPr/>
          <a:lstStyle/>
          <a:p>
            <a:fld id="{5625E567-6481-4385-8786-9B77B5C08A02}" type="slidenum">
              <a:rPr lang="en-US" smtClean="0"/>
              <a:t>14</a:t>
            </a:fld>
            <a:endParaRPr lang="en-US" dirty="0"/>
          </a:p>
        </p:txBody>
      </p:sp>
    </p:spTree>
    <p:extLst>
      <p:ext uri="{BB962C8B-B14F-4D97-AF65-F5344CB8AC3E}">
        <p14:creationId xmlns:p14="http://schemas.microsoft.com/office/powerpoint/2010/main" val="1517558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Brainstorm – but also give ideas</a:t>
            </a:r>
          </a:p>
          <a:p>
            <a:r>
              <a:rPr lang="en-US" sz="1800" dirty="0" smtClean="0"/>
              <a:t>BEGINNER TASK</a:t>
            </a:r>
          </a:p>
          <a:p>
            <a:pPr marL="291179" indent="-291179" defTabSz="931774">
              <a:buFont typeface="Arial" panose="020B0604020202020204" pitchFamily="34" charset="0"/>
              <a:buChar char="•"/>
              <a:defRPr/>
            </a:pPr>
            <a:r>
              <a:rPr lang="en-US" sz="1800" dirty="0" smtClean="0"/>
              <a:t>Thank you calls</a:t>
            </a:r>
          </a:p>
          <a:p>
            <a:pPr marL="291179" indent="-291179" defTabSz="931774">
              <a:buFont typeface="Arial" panose="020B0604020202020204" pitchFamily="34" charset="0"/>
              <a:buChar char="•"/>
              <a:defRPr/>
            </a:pPr>
            <a:r>
              <a:rPr lang="en-US" sz="1800" dirty="0" smtClean="0"/>
              <a:t>Thank you notes</a:t>
            </a:r>
          </a:p>
          <a:p>
            <a:pPr marL="291179" indent="-291179" defTabSz="931774">
              <a:buFont typeface="Arial" panose="020B0604020202020204" pitchFamily="34" charset="0"/>
              <a:buChar char="•"/>
              <a:defRPr/>
            </a:pPr>
            <a:endParaRPr lang="en-US" sz="1800" dirty="0" smtClean="0"/>
          </a:p>
          <a:p>
            <a:pPr fontAlgn="base"/>
            <a:r>
              <a:rPr lang="en-US" sz="1800" dirty="0" smtClean="0"/>
              <a:t>One reason some executives feel uncomfortable simply saying “thank you” is that they feel like there should be a further agenda. If you feel this way, try thanking donors by reporting back on what their generosity has accomplished. As the chief executive, you should be able to ask your development team to prepare a report on what a person’s donation has helped your nonprofit accomplish.</a:t>
            </a:r>
          </a:p>
          <a:p>
            <a:pPr fontAlgn="base"/>
            <a:r>
              <a:rPr lang="en-US" sz="1200" dirty="0" smtClean="0"/>
              <a:t> </a:t>
            </a:r>
          </a:p>
          <a:p>
            <a:pPr fontAlgn="base"/>
            <a:r>
              <a:rPr lang="en-US" sz="1800" dirty="0" smtClean="0"/>
              <a:t>These are more effective if you know what the donor values. You’ll soon grow to enjoy showing your donor how her giving connects directly with something she is passionate about!</a:t>
            </a:r>
          </a:p>
          <a:p>
            <a:pPr fontAlgn="base"/>
            <a:r>
              <a:rPr lang="en-US" sz="1800" dirty="0" smtClean="0"/>
              <a:t>  </a:t>
            </a:r>
            <a:endParaRPr lang="en-US" sz="1800" baseline="0" dirty="0" smtClean="0"/>
          </a:p>
          <a:p>
            <a:pPr marL="291179" indent="-291179" defTabSz="931774">
              <a:buFont typeface="Arial" panose="020B0604020202020204" pitchFamily="34" charset="0"/>
              <a:buChar char="•"/>
              <a:defRPr/>
            </a:pPr>
            <a:r>
              <a:rPr lang="en-US" sz="1800" dirty="0" smtClean="0"/>
              <a:t>Visiting with donors top down – just visit and find out why your organization is important to them – share a brief programing update.</a:t>
            </a:r>
          </a:p>
          <a:p>
            <a:pPr marL="291179" indent="-291179" defTabSz="931774">
              <a:buFont typeface="Arial" panose="020B0604020202020204" pitchFamily="34" charset="0"/>
              <a:buChar char="•"/>
              <a:defRPr/>
            </a:pPr>
            <a:r>
              <a:rPr lang="en-US" sz="1800" dirty="0" smtClean="0"/>
              <a:t>Building public awareness</a:t>
            </a:r>
          </a:p>
          <a:p>
            <a:pPr marL="291179" indent="-291179">
              <a:buFont typeface="Arial" panose="020B0604020202020204" pitchFamily="34" charset="0"/>
              <a:buChar char="•"/>
            </a:pPr>
            <a:r>
              <a:rPr lang="en-US" sz="1800" dirty="0" smtClean="0"/>
              <a:t>Meeting new potential donors</a:t>
            </a:r>
          </a:p>
          <a:p>
            <a:pPr marL="291179" indent="-291179">
              <a:buFont typeface="Arial" panose="020B0604020202020204" pitchFamily="34" charset="0"/>
              <a:buChar char="•"/>
            </a:pPr>
            <a:r>
              <a:rPr lang="en-US" sz="1800" dirty="0" smtClean="0"/>
              <a:t>Advice Visits</a:t>
            </a:r>
          </a:p>
        </p:txBody>
      </p:sp>
      <p:sp>
        <p:nvSpPr>
          <p:cNvPr id="4" name="Slide Number Placeholder 3"/>
          <p:cNvSpPr>
            <a:spLocks noGrp="1"/>
          </p:cNvSpPr>
          <p:nvPr>
            <p:ph type="sldNum" sz="quarter" idx="10"/>
          </p:nvPr>
        </p:nvSpPr>
        <p:spPr/>
        <p:txBody>
          <a:bodyPr/>
          <a:lstStyle/>
          <a:p>
            <a:fld id="{5625E567-6481-4385-8786-9B77B5C08A02}" type="slidenum">
              <a:rPr lang="en-US" smtClean="0"/>
              <a:t>15</a:t>
            </a:fld>
            <a:endParaRPr lang="en-US" dirty="0"/>
          </a:p>
        </p:txBody>
      </p:sp>
    </p:spTree>
    <p:extLst>
      <p:ext uri="{BB962C8B-B14F-4D97-AF65-F5344CB8AC3E}">
        <p14:creationId xmlns:p14="http://schemas.microsoft.com/office/powerpoint/2010/main" val="7544139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Brainstorm – but also give ideas</a:t>
            </a:r>
          </a:p>
          <a:p>
            <a:pPr marL="291179" indent="-291179">
              <a:buFont typeface="Arial" panose="020B0604020202020204" pitchFamily="34" charset="0"/>
              <a:buChar char="•"/>
              <a:defRPr/>
            </a:pPr>
            <a:r>
              <a:rPr lang="en-US" sz="1200" dirty="0" smtClean="0"/>
              <a:t>Thank you calls</a:t>
            </a:r>
          </a:p>
          <a:p>
            <a:pPr marL="291179" indent="-291179">
              <a:buFont typeface="Arial" panose="020B0604020202020204" pitchFamily="34" charset="0"/>
              <a:buChar char="•"/>
              <a:defRPr/>
            </a:pPr>
            <a:r>
              <a:rPr lang="en-US" sz="1200" dirty="0" smtClean="0"/>
              <a:t>Thank you notes</a:t>
            </a:r>
          </a:p>
          <a:p>
            <a:pPr marL="291179" indent="-291179" defTabSz="931774">
              <a:buFont typeface="Arial" panose="020B0604020202020204" pitchFamily="34" charset="0"/>
              <a:buChar char="•"/>
              <a:defRPr/>
            </a:pPr>
            <a:r>
              <a:rPr lang="en-US" sz="1200" dirty="0" smtClean="0"/>
              <a:t>Visiting with donors top down – just visit and find out why your organization is important to them – share a brief programing update.</a:t>
            </a:r>
          </a:p>
          <a:p>
            <a:pPr marL="291179" indent="-291179" defTabSz="931774">
              <a:buFont typeface="Arial" panose="020B0604020202020204" pitchFamily="34" charset="0"/>
              <a:buChar char="•"/>
              <a:defRPr/>
            </a:pPr>
            <a:r>
              <a:rPr lang="en-US" sz="1200" dirty="0" smtClean="0"/>
              <a:t>Building public awareness</a:t>
            </a:r>
          </a:p>
          <a:p>
            <a:pPr marL="291179" indent="-291179">
              <a:buFont typeface="Arial" panose="020B0604020202020204" pitchFamily="34" charset="0"/>
              <a:buChar char="•"/>
            </a:pPr>
            <a:r>
              <a:rPr lang="en-US" sz="1200" dirty="0" smtClean="0"/>
              <a:t>Meeting new potential donors</a:t>
            </a:r>
          </a:p>
          <a:p>
            <a:pPr marL="291179" indent="-291179">
              <a:buFont typeface="Arial" panose="020B0604020202020204" pitchFamily="34" charset="0"/>
              <a:buChar char="•"/>
            </a:pPr>
            <a:r>
              <a:rPr lang="en-US" sz="1200" dirty="0" smtClean="0"/>
              <a:t>Advice Visits – Gail Perry: If you want money, ask for advise – if you want advice, ask for money”</a:t>
            </a:r>
          </a:p>
        </p:txBody>
      </p:sp>
      <p:sp>
        <p:nvSpPr>
          <p:cNvPr id="4" name="Slide Number Placeholder 3"/>
          <p:cNvSpPr>
            <a:spLocks noGrp="1"/>
          </p:cNvSpPr>
          <p:nvPr>
            <p:ph type="sldNum" sz="quarter" idx="10"/>
          </p:nvPr>
        </p:nvSpPr>
        <p:spPr/>
        <p:txBody>
          <a:bodyPr/>
          <a:lstStyle/>
          <a:p>
            <a:fld id="{5625E567-6481-4385-8786-9B77B5C08A02}" type="slidenum">
              <a:rPr lang="en-US" smtClean="0"/>
              <a:t>16</a:t>
            </a:fld>
            <a:endParaRPr lang="en-US" dirty="0"/>
          </a:p>
        </p:txBody>
      </p:sp>
    </p:spTree>
    <p:extLst>
      <p:ext uri="{BB962C8B-B14F-4D97-AF65-F5344CB8AC3E}">
        <p14:creationId xmlns:p14="http://schemas.microsoft.com/office/powerpoint/2010/main" val="21745286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Just the three of you. Uninterrupted for an hour. Non-negotiable. Minimum of 45 minutes. Probably more like an hour.</a:t>
            </a:r>
          </a:p>
          <a:p>
            <a:endParaRPr lang="en-US" sz="1800" dirty="0" smtClean="0"/>
          </a:p>
          <a:p>
            <a:r>
              <a:rPr lang="en-US" sz="1800" dirty="0" smtClean="0"/>
              <a:t>Yes, it’s every week. </a:t>
            </a:r>
          </a:p>
          <a:p>
            <a:endParaRPr lang="en-US" sz="1800" dirty="0" smtClean="0"/>
          </a:p>
          <a:p>
            <a:r>
              <a:rPr lang="en-US" sz="1800" dirty="0" smtClean="0"/>
              <a:t>But it’s one hour. It might be the most important hour you spend each week for the health of your organizations.</a:t>
            </a:r>
          </a:p>
          <a:p>
            <a:endParaRPr lang="en-US" sz="1800" dirty="0" smtClean="0"/>
          </a:p>
          <a:p>
            <a:r>
              <a:rPr lang="en-US" sz="1800" dirty="0" smtClean="0"/>
              <a:t>The executive assistant is a ‘must’ in this meeting. You need to set up meetings with potential donors. Getting meetings is not easy – the folks you want to meet with are in high demand. EVERYONE wants to meet with them!!! You simply cannot underestimate the importance of the art and science of </a:t>
            </a:r>
            <a:r>
              <a:rPr lang="en-US" sz="1800" i="1" dirty="0" smtClean="0"/>
              <a:t>scheduling.</a:t>
            </a:r>
          </a:p>
          <a:p>
            <a:endParaRPr lang="en-US" sz="1800" i="1" dirty="0" smtClean="0"/>
          </a:p>
          <a:p>
            <a:r>
              <a:rPr lang="en-US" sz="1800" b="1" dirty="0" smtClean="0"/>
              <a:t>Do not forget</a:t>
            </a:r>
            <a:r>
              <a:rPr lang="en-US" sz="1800" dirty="0" smtClean="0"/>
              <a:t> to capture all agreed upon action items. Assign someone to capture them and circulate them </a:t>
            </a:r>
            <a:r>
              <a:rPr lang="en-US" sz="1800" u="sng" dirty="0" smtClean="0"/>
              <a:t>that very same day</a:t>
            </a:r>
            <a:r>
              <a:rPr lang="en-US" sz="1800" dirty="0" smtClean="0"/>
              <a:t>.  </a:t>
            </a:r>
          </a:p>
          <a:p>
            <a:r>
              <a:rPr lang="en-US" sz="1800" dirty="0" smtClean="0"/>
              <a:t>  </a:t>
            </a:r>
          </a:p>
          <a:p>
            <a:r>
              <a:rPr lang="en-US" sz="1800" dirty="0" smtClean="0"/>
              <a:t>Recirculate the action items 48 hours before the next meeting as a reminder / catalyst / cattle prod.</a:t>
            </a:r>
          </a:p>
        </p:txBody>
      </p:sp>
      <p:sp>
        <p:nvSpPr>
          <p:cNvPr id="4" name="Slide Number Placeholder 3"/>
          <p:cNvSpPr>
            <a:spLocks noGrp="1"/>
          </p:cNvSpPr>
          <p:nvPr>
            <p:ph type="sldNum" sz="quarter" idx="10"/>
          </p:nvPr>
        </p:nvSpPr>
        <p:spPr/>
        <p:txBody>
          <a:bodyPr/>
          <a:lstStyle/>
          <a:p>
            <a:fld id="{5625E567-6481-4385-8786-9B77B5C08A02}" type="slidenum">
              <a:rPr lang="en-US" smtClean="0"/>
              <a:t>17</a:t>
            </a:fld>
            <a:endParaRPr lang="en-US" dirty="0"/>
          </a:p>
        </p:txBody>
      </p:sp>
    </p:spTree>
    <p:extLst>
      <p:ext uri="{BB962C8B-B14F-4D97-AF65-F5344CB8AC3E}">
        <p14:creationId xmlns:p14="http://schemas.microsoft.com/office/powerpoint/2010/main" val="1909011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260F0-3B82-42BA-B589-CF135C0EDC19}"/>
              </a:ext>
            </a:extLst>
          </p:cNvPr>
          <p:cNvSpPr>
            <a:spLocks noGrp="1"/>
          </p:cNvSpPr>
          <p:nvPr>
            <p:ph type="title" hasCustomPrompt="1"/>
          </p:nvPr>
        </p:nvSpPr>
        <p:spPr>
          <a:xfrm>
            <a:off x="344634" y="1156855"/>
            <a:ext cx="4324348" cy="1870363"/>
          </a:xfrm>
          <a:prstGeom prst="rect">
            <a:avLst/>
          </a:prstGeom>
        </p:spPr>
        <p:txBody>
          <a:bodyPr anchor="b"/>
          <a:lstStyle>
            <a:lvl1pPr algn="l">
              <a:defRPr sz="4400" b="1">
                <a:solidFill>
                  <a:schemeClr val="bg2">
                    <a:lumMod val="25000"/>
                  </a:schemeClr>
                </a:solidFill>
              </a:defRPr>
            </a:lvl1pPr>
          </a:lstStyle>
          <a:p>
            <a:r>
              <a:rPr lang="en-US" dirty="0"/>
              <a:t>Click to add text</a:t>
            </a:r>
          </a:p>
        </p:txBody>
      </p:sp>
      <p:sp>
        <p:nvSpPr>
          <p:cNvPr id="11" name="Text Placeholder 10">
            <a:extLst>
              <a:ext uri="{FF2B5EF4-FFF2-40B4-BE49-F238E27FC236}">
                <a16:creationId xmlns:a16="http://schemas.microsoft.com/office/drawing/2014/main" id="{FCF0DF4D-9F40-4EAF-BF6B-8B6EE903E78D}"/>
              </a:ext>
            </a:extLst>
          </p:cNvPr>
          <p:cNvSpPr>
            <a:spLocks noGrp="1"/>
          </p:cNvSpPr>
          <p:nvPr>
            <p:ph type="body" sz="quarter" idx="11"/>
          </p:nvPr>
        </p:nvSpPr>
        <p:spPr>
          <a:xfrm>
            <a:off x="344635" y="3130983"/>
            <a:ext cx="3479220" cy="679450"/>
          </a:xfrm>
          <a:prstGeom prst="rect">
            <a:avLst/>
          </a:prstGeom>
        </p:spPr>
        <p:txBody>
          <a:bodyPr/>
          <a:lstStyle>
            <a:lvl1pPr marL="0" indent="0" algn="l">
              <a:buNone/>
              <a:defRPr>
                <a:solidFill>
                  <a:schemeClr val="bg2">
                    <a:lumMod val="25000"/>
                  </a:schemeClr>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smtClean="0"/>
              <a:t>Edit Master text styles</a:t>
            </a:r>
          </a:p>
        </p:txBody>
      </p:sp>
    </p:spTree>
    <p:extLst>
      <p:ext uri="{BB962C8B-B14F-4D97-AF65-F5344CB8AC3E}">
        <p14:creationId xmlns:p14="http://schemas.microsoft.com/office/powerpoint/2010/main" val="297403270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Bo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02728-7624-466E-ACED-98E59EEFFCAC}"/>
              </a:ext>
            </a:extLst>
          </p:cNvPr>
          <p:cNvSpPr>
            <a:spLocks noGrp="1"/>
          </p:cNvSpPr>
          <p:nvPr>
            <p:ph type="title" hasCustomPrompt="1"/>
          </p:nvPr>
        </p:nvSpPr>
        <p:spPr>
          <a:xfrm>
            <a:off x="628650" y="1080654"/>
            <a:ext cx="7886700" cy="540653"/>
          </a:xfrm>
          <a:prstGeom prst="rect">
            <a:avLst/>
          </a:prstGeom>
        </p:spPr>
        <p:txBody>
          <a:bodyPr/>
          <a:lstStyle>
            <a:lvl1pPr>
              <a:defRPr>
                <a:solidFill>
                  <a:schemeClr val="bg2">
                    <a:lumMod val="25000"/>
                  </a:schemeClr>
                </a:solidFill>
              </a:defRPr>
            </a:lvl1pPr>
          </a:lstStyle>
          <a:p>
            <a:r>
              <a:rPr lang="en-US" dirty="0"/>
              <a:t>Click to add text</a:t>
            </a:r>
          </a:p>
        </p:txBody>
      </p:sp>
      <p:sp>
        <p:nvSpPr>
          <p:cNvPr id="8" name="Content Placeholder 7">
            <a:extLst>
              <a:ext uri="{FF2B5EF4-FFF2-40B4-BE49-F238E27FC236}">
                <a16:creationId xmlns:a16="http://schemas.microsoft.com/office/drawing/2014/main" id="{60B5AA76-7C9A-462D-8CA3-178CA16824F7}"/>
              </a:ext>
            </a:extLst>
          </p:cNvPr>
          <p:cNvSpPr>
            <a:spLocks noGrp="1"/>
          </p:cNvSpPr>
          <p:nvPr>
            <p:ph sz="quarter" idx="10" hasCustomPrompt="1"/>
          </p:nvPr>
        </p:nvSpPr>
        <p:spPr>
          <a:xfrm>
            <a:off x="628650" y="1779588"/>
            <a:ext cx="7886700" cy="2473325"/>
          </a:xfrm>
          <a:prstGeom prst="rect">
            <a:avLst/>
          </a:prstGeo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369268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Box Content">
    <p:spTree>
      <p:nvGrpSpPr>
        <p:cNvPr id="1" name=""/>
        <p:cNvGrpSpPr/>
        <p:nvPr/>
      </p:nvGrpSpPr>
      <p:grpSpPr>
        <a:xfrm>
          <a:off x="0" y="0"/>
          <a:ext cx="0" cy="0"/>
          <a:chOff x="0" y="0"/>
          <a:chExt cx="0" cy="0"/>
        </a:xfrm>
      </p:grpSpPr>
      <p:sp>
        <p:nvSpPr>
          <p:cNvPr id="4" name="Content Placeholder 7">
            <a:extLst>
              <a:ext uri="{FF2B5EF4-FFF2-40B4-BE49-F238E27FC236}">
                <a16:creationId xmlns:a16="http://schemas.microsoft.com/office/drawing/2014/main" id="{299888B8-FB10-406E-B7E1-7CB8E7F880B0}"/>
              </a:ext>
            </a:extLst>
          </p:cNvPr>
          <p:cNvSpPr>
            <a:spLocks noGrp="1"/>
          </p:cNvSpPr>
          <p:nvPr>
            <p:ph sz="quarter" idx="11" hasCustomPrompt="1"/>
          </p:nvPr>
        </p:nvSpPr>
        <p:spPr>
          <a:xfrm>
            <a:off x="628650" y="1163782"/>
            <a:ext cx="7886700" cy="3089131"/>
          </a:xfrm>
          <a:prstGeom prst="rect">
            <a:avLst/>
          </a:prstGeo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923784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082080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9E45F9F-C308-4CCA-8E9C-E7AABC7EA501}"/>
              </a:ext>
            </a:extLst>
          </p:cNvPr>
          <p:cNvPicPr>
            <a:picLocks noChangeAspect="1"/>
          </p:cNvPicPr>
          <p:nvPr userDrawn="1"/>
        </p:nvPicPr>
        <p:blipFill>
          <a:blip r:embed="rId6"/>
          <a:srcRect/>
          <a:stretch/>
        </p:blipFill>
        <p:spPr>
          <a:xfrm>
            <a:off x="0" y="0"/>
            <a:ext cx="9144000" cy="5143500"/>
          </a:xfrm>
          <a:prstGeom prst="rect">
            <a:avLst/>
          </a:prstGeom>
        </p:spPr>
      </p:pic>
    </p:spTree>
    <p:extLst>
      <p:ext uri="{BB962C8B-B14F-4D97-AF65-F5344CB8AC3E}">
        <p14:creationId xmlns:p14="http://schemas.microsoft.com/office/powerpoint/2010/main" val="2028186460"/>
      </p:ext>
    </p:extLst>
  </p:cSld>
  <p:clrMap bg1="lt1" tx1="dk1" bg2="lt2" tx2="dk2" accent1="accent1" accent2="accent2" accent3="accent3" accent4="accent4" accent5="accent5" accent6="accent6" hlink="hlink" folHlink="folHlink"/>
  <p:sldLayoutIdLst>
    <p:sldLayoutId id="2147483661" r:id="rId1"/>
    <p:sldLayoutId id="2147483650" r:id="rId2"/>
    <p:sldLayoutId id="2147483652" r:id="rId3"/>
    <p:sldLayoutId id="2147483651" r:id="rId4"/>
  </p:sldLayoutIdLst>
  <mc:AlternateContent xmlns:mc="http://schemas.openxmlformats.org/markup-compatibility/2006">
    <mc:Choice xmlns:p14="http://schemas.microsoft.com/office/powerpoint/2010/main" Requires="p14">
      <p:transition p14:dur="0"/>
    </mc:Choice>
    <mc:Fallback>
      <p:transition/>
    </mc:Fallback>
  </mc:AlternateContent>
  <p:hf hdr="0" ftr="0" dt="0"/>
  <p:txStyles>
    <p:titleStyle>
      <a:lvl1pPr algn="l" defTabSz="685800" rtl="0" eaLnBrk="1" latinLnBrk="0" hangingPunct="1">
        <a:lnSpc>
          <a:spcPct val="90000"/>
        </a:lnSpc>
        <a:spcBef>
          <a:spcPct val="0"/>
        </a:spcBef>
        <a:buNone/>
        <a:defRPr sz="3300" kern="1200">
          <a:solidFill>
            <a:schemeClr val="tx1"/>
          </a:solidFill>
          <a:latin typeface="Gotham Medium" panose="02000604030000020004" pitchFamily="2"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rgbClr val="015A98"/>
          </a:solidFill>
          <a:latin typeface="Gotham Light"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rgbClr val="015A98"/>
          </a:solidFill>
          <a:latin typeface="Gotham Light"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rgbClr val="015A98"/>
          </a:solidFill>
          <a:latin typeface="Gotham Light"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rgbClr val="015A98"/>
          </a:solidFill>
          <a:latin typeface="Gotham Light"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rgbClr val="015A98"/>
          </a:solidFill>
          <a:latin typeface="Gotham Light"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jfsneworleans.org/" TargetMode="External"/><Relationship Id="rId2" Type="http://schemas.openxmlformats.org/officeDocument/2006/relationships/hyperlink" Target="mailto:roselle@jfsneworleans.org" TargetMode="External"/><Relationship Id="rId1" Type="http://schemas.openxmlformats.org/officeDocument/2006/relationships/slideLayout" Target="../slideLayouts/slideLayout2.xml"/><Relationship Id="rId4" Type="http://schemas.openxmlformats.org/officeDocument/2006/relationships/image" Target="../media/image13.tif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9076B-3ADE-473F-9C14-CE8844864083}"/>
              </a:ext>
            </a:extLst>
          </p:cNvPr>
          <p:cNvSpPr>
            <a:spLocks noGrp="1"/>
          </p:cNvSpPr>
          <p:nvPr>
            <p:ph type="title"/>
          </p:nvPr>
        </p:nvSpPr>
        <p:spPr>
          <a:xfrm>
            <a:off x="304325" y="1579294"/>
            <a:ext cx="4324348" cy="872415"/>
          </a:xfrm>
        </p:spPr>
        <p:txBody>
          <a:bodyPr/>
          <a:lstStyle/>
          <a:p>
            <a:r>
              <a:rPr lang="en-US" dirty="0">
                <a:solidFill>
                  <a:srgbClr val="00B050"/>
                </a:solidFill>
                <a:latin typeface="Century Gothic" panose="020B0502020202020204" pitchFamily="34" charset="0"/>
              </a:rPr>
              <a:t>Managing Up: </a:t>
            </a:r>
          </a:p>
        </p:txBody>
      </p:sp>
      <p:sp>
        <p:nvSpPr>
          <p:cNvPr id="4" name="Text Placeholder 3">
            <a:extLst>
              <a:ext uri="{FF2B5EF4-FFF2-40B4-BE49-F238E27FC236}">
                <a16:creationId xmlns:a16="http://schemas.microsoft.com/office/drawing/2014/main" id="{298FC6D4-DD31-4660-BB4D-3991DCD7DC53}"/>
              </a:ext>
            </a:extLst>
          </p:cNvPr>
          <p:cNvSpPr>
            <a:spLocks noGrp="1"/>
          </p:cNvSpPr>
          <p:nvPr>
            <p:ph type="body" sz="quarter" idx="11"/>
          </p:nvPr>
        </p:nvSpPr>
        <p:spPr>
          <a:xfrm>
            <a:off x="711886" y="2571749"/>
            <a:ext cx="4272900" cy="1091075"/>
          </a:xfrm>
        </p:spPr>
        <p:txBody>
          <a:bodyPr/>
          <a:lstStyle/>
          <a:p>
            <a:pPr>
              <a:lnSpc>
                <a:spcPct val="100000"/>
              </a:lnSpc>
              <a:spcBef>
                <a:spcPts val="0"/>
              </a:spcBef>
            </a:pPr>
            <a:r>
              <a:rPr lang="en-US" sz="2800" b="1" dirty="0">
                <a:solidFill>
                  <a:srgbClr val="7030A0"/>
                </a:solidFill>
                <a:latin typeface="Century Gothic" panose="020B0502020202020204" pitchFamily="34" charset="0"/>
              </a:rPr>
              <a:t>Turning Your CEO into a Fundraising Rock Star</a:t>
            </a:r>
          </a:p>
          <a:p>
            <a:endParaRPr lang="en-US"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590" t="1" b="-1824"/>
          <a:stretch/>
        </p:blipFill>
        <p:spPr>
          <a:xfrm>
            <a:off x="5708170" y="1291909"/>
            <a:ext cx="2523627" cy="2196539"/>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5528828" y="3720630"/>
            <a:ext cx="2882310" cy="369332"/>
          </a:xfrm>
          <a:prstGeom prst="rect">
            <a:avLst/>
          </a:prstGeom>
          <a:noFill/>
        </p:spPr>
        <p:txBody>
          <a:bodyPr wrap="square" rtlCol="0">
            <a:spAutoFit/>
          </a:bodyPr>
          <a:lstStyle/>
          <a:p>
            <a:r>
              <a:rPr lang="en-US" dirty="0" smtClean="0">
                <a:latin typeface="Century Gothic" panose="020B0502020202020204" pitchFamily="34" charset="0"/>
              </a:rPr>
              <a:t>  Roselle M. Ungar, CFRE</a:t>
            </a:r>
            <a:endParaRPr lang="en-US" dirty="0">
              <a:latin typeface="Century Gothic" panose="020B0502020202020204" pitchFamily="34" charset="0"/>
            </a:endParaRPr>
          </a:p>
        </p:txBody>
      </p:sp>
    </p:spTree>
    <p:extLst>
      <p:ext uri="{BB962C8B-B14F-4D97-AF65-F5344CB8AC3E}">
        <p14:creationId xmlns:p14="http://schemas.microsoft.com/office/powerpoint/2010/main" val="364474048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3305907" y="967155"/>
            <a:ext cx="5162549" cy="3379788"/>
          </a:xfrm>
        </p:spPr>
        <p:txBody>
          <a:bodyPr>
            <a:normAutofit/>
          </a:bodyPr>
          <a:lstStyle/>
          <a:p>
            <a:pPr marL="0" indent="0">
              <a:spcBef>
                <a:spcPts val="1200"/>
              </a:spcBef>
              <a:buNone/>
            </a:pPr>
            <a:r>
              <a:rPr lang="en-US" sz="1800" dirty="0"/>
              <a:t>If you are the CEO, you ought to be able to answer “</a:t>
            </a:r>
            <a:r>
              <a:rPr lang="en-US" sz="1800" i="1" u="sng" dirty="0"/>
              <a:t>yes</a:t>
            </a:r>
            <a:r>
              <a:rPr lang="en-US" sz="1800" dirty="0"/>
              <a:t>” to all the following questions: </a:t>
            </a:r>
          </a:p>
          <a:p>
            <a:pPr>
              <a:spcBef>
                <a:spcPts val="1200"/>
              </a:spcBef>
            </a:pPr>
            <a:endParaRPr lang="en-US" sz="100" dirty="0"/>
          </a:p>
          <a:p>
            <a:pPr>
              <a:spcBef>
                <a:spcPts val="600"/>
              </a:spcBef>
              <a:spcAft>
                <a:spcPts val="600"/>
              </a:spcAft>
            </a:pPr>
            <a:r>
              <a:rPr lang="en-US" sz="1800" dirty="0"/>
              <a:t>____ Is fundraising part of your job description?</a:t>
            </a:r>
          </a:p>
          <a:p>
            <a:pPr>
              <a:spcBef>
                <a:spcPts val="600"/>
              </a:spcBef>
              <a:spcAft>
                <a:spcPts val="600"/>
              </a:spcAft>
            </a:pPr>
            <a:r>
              <a:rPr lang="en-US" sz="1800" dirty="0"/>
              <a:t>____ Do you, your development department, and your board work as a fundraising team?</a:t>
            </a:r>
          </a:p>
          <a:p>
            <a:pPr>
              <a:spcBef>
                <a:spcPts val="600"/>
              </a:spcBef>
              <a:spcAft>
                <a:spcPts val="600"/>
              </a:spcAft>
            </a:pPr>
            <a:r>
              <a:rPr lang="en-US" sz="1800" dirty="0"/>
              <a:t>____ Do you go out on solicitation calls frequently?</a:t>
            </a:r>
          </a:p>
          <a:p>
            <a:pPr>
              <a:spcBef>
                <a:spcPts val="600"/>
              </a:spcBef>
              <a:spcAft>
                <a:spcPts val="600"/>
              </a:spcAft>
            </a:pPr>
            <a:r>
              <a:rPr lang="en-US" sz="1800" dirty="0"/>
              <a:t> ____ Do you keep your development staff </a:t>
            </a:r>
            <a:r>
              <a:rPr lang="en-US" sz="1800" dirty="0" smtClean="0"/>
              <a:t>informed about </a:t>
            </a:r>
            <a:r>
              <a:rPr lang="en-US" sz="1800" dirty="0"/>
              <a:t>what’s going on throughout your organization</a:t>
            </a:r>
            <a:r>
              <a:rPr lang="en-US" sz="1800" dirty="0" smtClean="0"/>
              <a:t>?</a:t>
            </a:r>
            <a:endParaRPr lang="en-US" sz="1800" dirty="0"/>
          </a:p>
        </p:txBody>
      </p:sp>
      <p:sp>
        <p:nvSpPr>
          <p:cNvPr id="4" name="TextBox 3"/>
          <p:cNvSpPr txBox="1"/>
          <p:nvPr/>
        </p:nvSpPr>
        <p:spPr>
          <a:xfrm>
            <a:off x="336921" y="1045532"/>
            <a:ext cx="2901462" cy="2954655"/>
          </a:xfrm>
          <a:prstGeom prst="rect">
            <a:avLst/>
          </a:prstGeom>
          <a:solidFill>
            <a:srgbClr val="7030A0"/>
          </a:solidFill>
        </p:spPr>
        <p:txBody>
          <a:bodyPr wrap="square" rtlCol="0">
            <a:spAutoFit/>
          </a:bodyPr>
          <a:lstStyle/>
          <a:p>
            <a:endParaRPr lang="en-US" dirty="0">
              <a:solidFill>
                <a:schemeClr val="bg1"/>
              </a:solidFill>
              <a:latin typeface="Century Gothic" panose="020B0502020202020204" pitchFamily="34" charset="0"/>
            </a:endParaRPr>
          </a:p>
          <a:p>
            <a:r>
              <a:rPr lang="en-US" sz="2400" dirty="0" smtClean="0">
                <a:solidFill>
                  <a:schemeClr val="bg1"/>
                </a:solidFill>
                <a:latin typeface="Century Gothic" panose="020B0502020202020204" pitchFamily="34" charset="0"/>
              </a:rPr>
              <a:t>Are </a:t>
            </a:r>
            <a:r>
              <a:rPr lang="en-US" sz="2400" dirty="0">
                <a:solidFill>
                  <a:schemeClr val="bg1"/>
                </a:solidFill>
                <a:latin typeface="Century Gothic" panose="020B0502020202020204" pitchFamily="34" charset="0"/>
              </a:rPr>
              <a:t>You Living Up to Your Fundraising Responsibilities</a:t>
            </a:r>
            <a:r>
              <a:rPr lang="en-US" sz="2400" dirty="0" smtClean="0">
                <a:solidFill>
                  <a:schemeClr val="bg1"/>
                </a:solidFill>
                <a:latin typeface="Century Gothic" panose="020B0502020202020204" pitchFamily="34" charset="0"/>
              </a:rPr>
              <a:t>?</a:t>
            </a:r>
          </a:p>
          <a:p>
            <a:endParaRPr lang="en-US" dirty="0">
              <a:solidFill>
                <a:schemeClr val="bg1"/>
              </a:solidFill>
              <a:latin typeface="Century Gothic" panose="020B0502020202020204" pitchFamily="34" charset="0"/>
            </a:endParaRPr>
          </a:p>
          <a:p>
            <a:pPr algn="r"/>
            <a:r>
              <a:rPr lang="en-US" dirty="0">
                <a:solidFill>
                  <a:srgbClr val="FFFF00"/>
                </a:solidFill>
                <a:latin typeface="Century Gothic" panose="020B0502020202020204" pitchFamily="34" charset="0"/>
              </a:rPr>
              <a:t>Questions for the CEO</a:t>
            </a:r>
            <a:r>
              <a:rPr lang="en-US" dirty="0" smtClean="0">
                <a:solidFill>
                  <a:srgbClr val="FFFF00"/>
                </a:solidFill>
                <a:latin typeface="Century Gothic" panose="020B0502020202020204" pitchFamily="34" charset="0"/>
              </a:rPr>
              <a:t>:</a:t>
            </a:r>
          </a:p>
          <a:p>
            <a:endParaRPr lang="en-US" dirty="0" smtClean="0"/>
          </a:p>
          <a:p>
            <a:endParaRPr lang="en-US" dirty="0"/>
          </a:p>
        </p:txBody>
      </p:sp>
    </p:spTree>
    <p:extLst>
      <p:ext uri="{BB962C8B-B14F-4D97-AF65-F5344CB8AC3E}">
        <p14:creationId xmlns:p14="http://schemas.microsoft.com/office/powerpoint/2010/main" val="25162765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3305907" y="967155"/>
            <a:ext cx="5162549" cy="3379788"/>
          </a:xfrm>
        </p:spPr>
        <p:txBody>
          <a:bodyPr>
            <a:noAutofit/>
          </a:bodyPr>
          <a:lstStyle/>
          <a:p>
            <a:pPr marL="0" indent="0">
              <a:spcBef>
                <a:spcPts val="600"/>
              </a:spcBef>
              <a:spcAft>
                <a:spcPts val="600"/>
              </a:spcAft>
              <a:buNone/>
            </a:pPr>
            <a:r>
              <a:rPr lang="en-US" sz="1800" dirty="0"/>
              <a:t>If you are the CEO, you ought to be able to answer “</a:t>
            </a:r>
            <a:r>
              <a:rPr lang="en-US" sz="1800" i="1" u="sng" dirty="0"/>
              <a:t>yes</a:t>
            </a:r>
            <a:r>
              <a:rPr lang="en-US" sz="1800" dirty="0"/>
              <a:t>” to all the following questions: </a:t>
            </a:r>
          </a:p>
          <a:p>
            <a:pPr>
              <a:spcBef>
                <a:spcPts val="600"/>
              </a:spcBef>
              <a:spcAft>
                <a:spcPts val="600"/>
              </a:spcAft>
            </a:pPr>
            <a:r>
              <a:rPr lang="en-US" sz="1800" dirty="0"/>
              <a:t>____ Do you meet with your development staff          regularly?</a:t>
            </a:r>
          </a:p>
          <a:p>
            <a:pPr>
              <a:spcBef>
                <a:spcPts val="600"/>
              </a:spcBef>
              <a:spcAft>
                <a:spcPts val="600"/>
              </a:spcAft>
            </a:pPr>
            <a:r>
              <a:rPr lang="en-US" sz="1800" dirty="0"/>
              <a:t> ____ Do you work with your board and development staff in making presentations to foundations and corporations?</a:t>
            </a:r>
          </a:p>
          <a:p>
            <a:pPr>
              <a:spcBef>
                <a:spcPts val="600"/>
              </a:spcBef>
              <a:spcAft>
                <a:spcPts val="600"/>
              </a:spcAft>
            </a:pPr>
            <a:r>
              <a:rPr lang="en-US" sz="1800" dirty="0"/>
              <a:t>____ Do you consider fundraising to be a key part </a:t>
            </a:r>
            <a:r>
              <a:rPr lang="en-US" sz="1800" dirty="0" smtClean="0"/>
              <a:t>of </a:t>
            </a:r>
            <a:r>
              <a:rPr lang="en-US" sz="1800" dirty="0"/>
              <a:t>your job?</a:t>
            </a:r>
          </a:p>
          <a:p>
            <a:pPr>
              <a:spcBef>
                <a:spcPts val="600"/>
              </a:spcBef>
              <a:spcAft>
                <a:spcPts val="600"/>
              </a:spcAft>
            </a:pPr>
            <a:r>
              <a:rPr lang="en-US" sz="1800" dirty="0"/>
              <a:t>____ Do you set a positive fundraising tone for your whole organization?</a:t>
            </a:r>
          </a:p>
        </p:txBody>
      </p:sp>
      <p:sp>
        <p:nvSpPr>
          <p:cNvPr id="4" name="TextBox 3"/>
          <p:cNvSpPr txBox="1"/>
          <p:nvPr/>
        </p:nvSpPr>
        <p:spPr>
          <a:xfrm>
            <a:off x="263769" y="1094422"/>
            <a:ext cx="2901462" cy="2954655"/>
          </a:xfrm>
          <a:prstGeom prst="rect">
            <a:avLst/>
          </a:prstGeom>
          <a:solidFill>
            <a:srgbClr val="7030A0"/>
          </a:solidFill>
        </p:spPr>
        <p:txBody>
          <a:bodyPr wrap="square" rtlCol="0">
            <a:spAutoFit/>
          </a:bodyPr>
          <a:lstStyle/>
          <a:p>
            <a:endParaRPr lang="en-US" dirty="0">
              <a:solidFill>
                <a:schemeClr val="bg1"/>
              </a:solidFill>
              <a:latin typeface="Century Gothic" panose="020B0502020202020204" pitchFamily="34" charset="0"/>
            </a:endParaRPr>
          </a:p>
          <a:p>
            <a:r>
              <a:rPr lang="en-US" sz="2400" dirty="0" smtClean="0">
                <a:solidFill>
                  <a:schemeClr val="bg1"/>
                </a:solidFill>
                <a:latin typeface="Century Gothic" panose="020B0502020202020204" pitchFamily="34" charset="0"/>
              </a:rPr>
              <a:t>Are </a:t>
            </a:r>
            <a:r>
              <a:rPr lang="en-US" sz="2400" dirty="0">
                <a:solidFill>
                  <a:schemeClr val="bg1"/>
                </a:solidFill>
                <a:latin typeface="Century Gothic" panose="020B0502020202020204" pitchFamily="34" charset="0"/>
              </a:rPr>
              <a:t>You Living Up to Your Fundraising Responsibilities</a:t>
            </a:r>
            <a:r>
              <a:rPr lang="en-US" sz="2400" dirty="0" smtClean="0">
                <a:solidFill>
                  <a:schemeClr val="bg1"/>
                </a:solidFill>
                <a:latin typeface="Century Gothic" panose="020B0502020202020204" pitchFamily="34" charset="0"/>
              </a:rPr>
              <a:t>?</a:t>
            </a:r>
          </a:p>
          <a:p>
            <a:endParaRPr lang="en-US" dirty="0">
              <a:solidFill>
                <a:schemeClr val="bg1"/>
              </a:solidFill>
              <a:latin typeface="Century Gothic" panose="020B0502020202020204" pitchFamily="34" charset="0"/>
            </a:endParaRPr>
          </a:p>
          <a:p>
            <a:pPr algn="r"/>
            <a:r>
              <a:rPr lang="en-US" dirty="0">
                <a:solidFill>
                  <a:srgbClr val="FFFF00"/>
                </a:solidFill>
                <a:latin typeface="Century Gothic" panose="020B0502020202020204" pitchFamily="34" charset="0"/>
              </a:rPr>
              <a:t>Questions for the CEO</a:t>
            </a:r>
            <a:r>
              <a:rPr lang="en-US" dirty="0" smtClean="0">
                <a:solidFill>
                  <a:srgbClr val="FFFF00"/>
                </a:solidFill>
                <a:latin typeface="Century Gothic" panose="020B0502020202020204" pitchFamily="34" charset="0"/>
              </a:rPr>
              <a:t>:</a:t>
            </a:r>
          </a:p>
          <a:p>
            <a:endParaRPr lang="en-US" dirty="0" smtClean="0"/>
          </a:p>
          <a:p>
            <a:endParaRPr lang="en-US" dirty="0"/>
          </a:p>
        </p:txBody>
      </p:sp>
    </p:spTree>
    <p:extLst>
      <p:ext uri="{BB962C8B-B14F-4D97-AF65-F5344CB8AC3E}">
        <p14:creationId xmlns:p14="http://schemas.microsoft.com/office/powerpoint/2010/main" val="387728099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3305907" y="967155"/>
            <a:ext cx="5503985" cy="3379788"/>
          </a:xfrm>
        </p:spPr>
        <p:txBody>
          <a:bodyPr>
            <a:normAutofit lnSpcReduction="10000"/>
          </a:bodyPr>
          <a:lstStyle/>
          <a:p>
            <a:pPr>
              <a:spcBef>
                <a:spcPts val="600"/>
              </a:spcBef>
              <a:spcAft>
                <a:spcPts val="600"/>
              </a:spcAft>
            </a:pPr>
            <a:r>
              <a:rPr lang="en-US" sz="1800" dirty="0"/>
              <a:t>If you are the development director, you ought to be able to answer “</a:t>
            </a:r>
            <a:r>
              <a:rPr lang="en-US" sz="1800" i="1" u="sng" dirty="0"/>
              <a:t>yes</a:t>
            </a:r>
            <a:r>
              <a:rPr lang="en-US" sz="1800" dirty="0"/>
              <a:t>” to all the following questions: </a:t>
            </a:r>
          </a:p>
          <a:p>
            <a:pPr>
              <a:spcBef>
                <a:spcPts val="600"/>
              </a:spcBef>
              <a:spcAft>
                <a:spcPts val="600"/>
              </a:spcAft>
            </a:pPr>
            <a:r>
              <a:rPr lang="en-US" sz="1800" dirty="0"/>
              <a:t>____ Do you make it clear exactly what fundraising tasks you want your CEO to perform?</a:t>
            </a:r>
          </a:p>
          <a:p>
            <a:pPr>
              <a:spcBef>
                <a:spcPts val="600"/>
              </a:spcBef>
              <a:spcAft>
                <a:spcPts val="600"/>
              </a:spcAft>
            </a:pPr>
            <a:r>
              <a:rPr lang="en-US" sz="1800" dirty="0"/>
              <a:t>____ Do you let the CEO know when you need help making a contact or motivating a board member?</a:t>
            </a:r>
          </a:p>
          <a:p>
            <a:pPr>
              <a:spcBef>
                <a:spcPts val="600"/>
              </a:spcBef>
              <a:spcAft>
                <a:spcPts val="600"/>
              </a:spcAft>
            </a:pPr>
            <a:r>
              <a:rPr lang="en-US" sz="1800" dirty="0"/>
              <a:t>____ Do you provide a written list of fundraising duties for the CEO and a timetable outlining when each should be done?</a:t>
            </a:r>
          </a:p>
          <a:p>
            <a:pPr>
              <a:spcBef>
                <a:spcPts val="600"/>
              </a:spcBef>
              <a:spcAft>
                <a:spcPts val="600"/>
              </a:spcAft>
            </a:pPr>
            <a:r>
              <a:rPr lang="en-US" sz="1800" dirty="0"/>
              <a:t>____ Do you meet with the CEO regularly to report on fundraising activities and CEOs?</a:t>
            </a:r>
          </a:p>
        </p:txBody>
      </p:sp>
      <p:sp>
        <p:nvSpPr>
          <p:cNvPr id="4" name="TextBox 3"/>
          <p:cNvSpPr txBox="1"/>
          <p:nvPr/>
        </p:nvSpPr>
        <p:spPr>
          <a:xfrm>
            <a:off x="242499" y="955923"/>
            <a:ext cx="2901462" cy="3231654"/>
          </a:xfrm>
          <a:prstGeom prst="rect">
            <a:avLst/>
          </a:prstGeom>
          <a:solidFill>
            <a:srgbClr val="7030A0"/>
          </a:solidFill>
        </p:spPr>
        <p:txBody>
          <a:bodyPr wrap="square" rtlCol="0">
            <a:spAutoFit/>
          </a:bodyPr>
          <a:lstStyle/>
          <a:p>
            <a:endParaRPr lang="en-US" dirty="0">
              <a:solidFill>
                <a:schemeClr val="bg1"/>
              </a:solidFill>
              <a:latin typeface="Century Gothic" panose="020B0502020202020204" pitchFamily="34" charset="0"/>
            </a:endParaRPr>
          </a:p>
          <a:p>
            <a:r>
              <a:rPr lang="en-US" sz="2400" dirty="0" smtClean="0">
                <a:solidFill>
                  <a:schemeClr val="bg1"/>
                </a:solidFill>
                <a:latin typeface="Century Gothic" panose="020B0502020202020204" pitchFamily="34" charset="0"/>
              </a:rPr>
              <a:t>Are </a:t>
            </a:r>
            <a:r>
              <a:rPr lang="en-US" sz="2400" dirty="0">
                <a:solidFill>
                  <a:schemeClr val="bg1"/>
                </a:solidFill>
                <a:latin typeface="Century Gothic" panose="020B0502020202020204" pitchFamily="34" charset="0"/>
              </a:rPr>
              <a:t>You Living Up to Your Fundraising Responsibilities</a:t>
            </a:r>
            <a:r>
              <a:rPr lang="en-US" sz="2400" dirty="0" smtClean="0">
                <a:solidFill>
                  <a:schemeClr val="bg1"/>
                </a:solidFill>
                <a:latin typeface="Century Gothic" panose="020B0502020202020204" pitchFamily="34" charset="0"/>
              </a:rPr>
              <a:t>?</a:t>
            </a:r>
          </a:p>
          <a:p>
            <a:endParaRPr lang="en-US" dirty="0">
              <a:solidFill>
                <a:schemeClr val="bg1"/>
              </a:solidFill>
              <a:latin typeface="Century Gothic" panose="020B0502020202020204" pitchFamily="34" charset="0"/>
            </a:endParaRPr>
          </a:p>
          <a:p>
            <a:pPr algn="r"/>
            <a:r>
              <a:rPr lang="en-US" dirty="0">
                <a:solidFill>
                  <a:srgbClr val="FFFF00"/>
                </a:solidFill>
                <a:latin typeface="Century Gothic" panose="020B0502020202020204" pitchFamily="34" charset="0"/>
              </a:rPr>
              <a:t>Questions for the </a:t>
            </a:r>
            <a:r>
              <a:rPr lang="en-US" dirty="0" smtClean="0">
                <a:solidFill>
                  <a:srgbClr val="FFFF00"/>
                </a:solidFill>
                <a:latin typeface="Century Gothic" panose="020B0502020202020204" pitchFamily="34" charset="0"/>
              </a:rPr>
              <a:t>Development Professional:</a:t>
            </a:r>
          </a:p>
          <a:p>
            <a:endParaRPr lang="en-US" dirty="0" smtClean="0"/>
          </a:p>
        </p:txBody>
      </p:sp>
    </p:spTree>
    <p:extLst>
      <p:ext uri="{BB962C8B-B14F-4D97-AF65-F5344CB8AC3E}">
        <p14:creationId xmlns:p14="http://schemas.microsoft.com/office/powerpoint/2010/main" val="303553604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3305907" y="967155"/>
            <a:ext cx="5679831" cy="3379788"/>
          </a:xfrm>
        </p:spPr>
        <p:txBody>
          <a:bodyPr>
            <a:normAutofit fontScale="92500" lnSpcReduction="10000"/>
          </a:bodyPr>
          <a:lstStyle/>
          <a:p>
            <a:pPr>
              <a:spcBef>
                <a:spcPts val="600"/>
              </a:spcBef>
              <a:spcAft>
                <a:spcPts val="600"/>
              </a:spcAft>
            </a:pPr>
            <a:r>
              <a:rPr lang="en-US" sz="1800" dirty="0"/>
              <a:t>If you are the development director, you ought to be able to answer “</a:t>
            </a:r>
            <a:r>
              <a:rPr lang="en-US" sz="1800" i="1" u="sng" dirty="0"/>
              <a:t>yes</a:t>
            </a:r>
            <a:r>
              <a:rPr lang="en-US" sz="1800" dirty="0"/>
              <a:t>” to all the following questions: </a:t>
            </a:r>
          </a:p>
          <a:p>
            <a:pPr>
              <a:spcBef>
                <a:spcPts val="600"/>
              </a:spcBef>
              <a:spcAft>
                <a:spcPts val="600"/>
              </a:spcAft>
            </a:pPr>
            <a:r>
              <a:rPr lang="en-US" sz="1800" dirty="0"/>
              <a:t>____ Do you respect the CEO’s time constraints and understand that fundraising is only one of many CEO duties? At the same time, do you continually reinforce the importance of fundraising for the CEO?</a:t>
            </a:r>
          </a:p>
          <a:p>
            <a:pPr>
              <a:spcBef>
                <a:spcPts val="600"/>
              </a:spcBef>
              <a:spcAft>
                <a:spcPts val="600"/>
              </a:spcAft>
            </a:pPr>
            <a:r>
              <a:rPr lang="en-US" sz="1800" dirty="0"/>
              <a:t>____ Do you brief the CEO on potential donors and the best way to solicit them?</a:t>
            </a:r>
          </a:p>
          <a:p>
            <a:pPr>
              <a:spcBef>
                <a:spcPts val="600"/>
              </a:spcBef>
              <a:spcAft>
                <a:spcPts val="600"/>
              </a:spcAft>
            </a:pPr>
            <a:r>
              <a:rPr lang="en-US" sz="1800" dirty="0"/>
              <a:t>____ Do you treat the CEO as a crucial member of your fundraising team?</a:t>
            </a:r>
          </a:p>
          <a:p>
            <a:pPr>
              <a:spcBef>
                <a:spcPts val="600"/>
              </a:spcBef>
              <a:spcAft>
                <a:spcPts val="600"/>
              </a:spcAft>
            </a:pPr>
            <a:r>
              <a:rPr lang="en-US" sz="1800" dirty="0"/>
              <a:t>____ Do you give the CEO written reports at the end of each fundraising event and campaign? </a:t>
            </a:r>
          </a:p>
        </p:txBody>
      </p:sp>
      <p:sp>
        <p:nvSpPr>
          <p:cNvPr id="4" name="TextBox 3"/>
          <p:cNvSpPr txBox="1"/>
          <p:nvPr/>
        </p:nvSpPr>
        <p:spPr>
          <a:xfrm>
            <a:off x="216876" y="937848"/>
            <a:ext cx="2901462" cy="2954655"/>
          </a:xfrm>
          <a:prstGeom prst="rect">
            <a:avLst/>
          </a:prstGeom>
          <a:solidFill>
            <a:srgbClr val="7030A0"/>
          </a:solidFill>
        </p:spPr>
        <p:txBody>
          <a:bodyPr wrap="square" rtlCol="0">
            <a:spAutoFit/>
          </a:bodyPr>
          <a:lstStyle/>
          <a:p>
            <a:endParaRPr lang="en-US" dirty="0">
              <a:solidFill>
                <a:schemeClr val="bg1"/>
              </a:solidFill>
              <a:latin typeface="Century Gothic" panose="020B0502020202020204" pitchFamily="34" charset="0"/>
            </a:endParaRPr>
          </a:p>
          <a:p>
            <a:r>
              <a:rPr lang="en-US" sz="2400" dirty="0" smtClean="0">
                <a:solidFill>
                  <a:schemeClr val="bg1"/>
                </a:solidFill>
                <a:latin typeface="Century Gothic" panose="020B0502020202020204" pitchFamily="34" charset="0"/>
              </a:rPr>
              <a:t>Are </a:t>
            </a:r>
            <a:r>
              <a:rPr lang="en-US" sz="2400" dirty="0">
                <a:solidFill>
                  <a:schemeClr val="bg1"/>
                </a:solidFill>
                <a:latin typeface="Century Gothic" panose="020B0502020202020204" pitchFamily="34" charset="0"/>
              </a:rPr>
              <a:t>You Living Up to Your Fundraising Responsibilities</a:t>
            </a:r>
            <a:r>
              <a:rPr lang="en-US" sz="2400" dirty="0" smtClean="0">
                <a:solidFill>
                  <a:schemeClr val="bg1"/>
                </a:solidFill>
                <a:latin typeface="Century Gothic" panose="020B0502020202020204" pitchFamily="34" charset="0"/>
              </a:rPr>
              <a:t>?</a:t>
            </a:r>
          </a:p>
          <a:p>
            <a:endParaRPr lang="en-US" dirty="0">
              <a:solidFill>
                <a:schemeClr val="bg1"/>
              </a:solidFill>
              <a:latin typeface="Century Gothic" panose="020B0502020202020204" pitchFamily="34" charset="0"/>
            </a:endParaRPr>
          </a:p>
          <a:p>
            <a:pPr algn="r"/>
            <a:r>
              <a:rPr lang="en-US" dirty="0">
                <a:solidFill>
                  <a:srgbClr val="FFFF00"/>
                </a:solidFill>
                <a:latin typeface="Century Gothic" panose="020B0502020202020204" pitchFamily="34" charset="0"/>
              </a:rPr>
              <a:t>Questions for the </a:t>
            </a:r>
            <a:r>
              <a:rPr lang="en-US" dirty="0" smtClean="0">
                <a:solidFill>
                  <a:srgbClr val="FFFF00"/>
                </a:solidFill>
                <a:latin typeface="Century Gothic" panose="020B0502020202020204" pitchFamily="34" charset="0"/>
              </a:rPr>
              <a:t>Development Director:</a:t>
            </a:r>
          </a:p>
          <a:p>
            <a:endParaRPr lang="en-US" dirty="0" smtClean="0"/>
          </a:p>
        </p:txBody>
      </p:sp>
    </p:spTree>
    <p:extLst>
      <p:ext uri="{BB962C8B-B14F-4D97-AF65-F5344CB8AC3E}">
        <p14:creationId xmlns:p14="http://schemas.microsoft.com/office/powerpoint/2010/main" val="388788525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3165231" y="1371602"/>
            <a:ext cx="5679831" cy="2737337"/>
          </a:xfrm>
        </p:spPr>
        <p:txBody>
          <a:bodyPr>
            <a:normAutofit/>
          </a:bodyPr>
          <a:lstStyle/>
          <a:p>
            <a:pPr>
              <a:spcBef>
                <a:spcPts val="600"/>
              </a:spcBef>
              <a:spcAft>
                <a:spcPts val="600"/>
              </a:spcAft>
            </a:pPr>
            <a:r>
              <a:rPr lang="en-US" sz="1800" dirty="0"/>
              <a:t>If you are the development Director, you ought to be able to answer “</a:t>
            </a:r>
            <a:r>
              <a:rPr lang="en-US" sz="1800" u="sng" dirty="0"/>
              <a:t>yes</a:t>
            </a:r>
            <a:r>
              <a:rPr lang="en-US" sz="1800" dirty="0"/>
              <a:t>” to all the following questions: </a:t>
            </a:r>
          </a:p>
          <a:p>
            <a:pPr>
              <a:spcBef>
                <a:spcPts val="600"/>
              </a:spcBef>
              <a:spcAft>
                <a:spcPts val="600"/>
              </a:spcAft>
            </a:pPr>
            <a:r>
              <a:rPr lang="en-US" sz="1800" dirty="0"/>
              <a:t>____ Do you take the time to help the CEO become more and more comfortable with the role of asking for money?</a:t>
            </a:r>
          </a:p>
          <a:p>
            <a:pPr>
              <a:spcBef>
                <a:spcPts val="600"/>
              </a:spcBef>
              <a:spcAft>
                <a:spcPts val="600"/>
              </a:spcAft>
            </a:pPr>
            <a:r>
              <a:rPr lang="en-US" sz="1800" dirty="0"/>
              <a:t>____ Do you act as a fundraising coach and educator for the CEO?</a:t>
            </a:r>
          </a:p>
        </p:txBody>
      </p:sp>
      <p:sp>
        <p:nvSpPr>
          <p:cNvPr id="4" name="TextBox 3"/>
          <p:cNvSpPr txBox="1"/>
          <p:nvPr/>
        </p:nvSpPr>
        <p:spPr>
          <a:xfrm>
            <a:off x="263769" y="955433"/>
            <a:ext cx="2901462" cy="2954655"/>
          </a:xfrm>
          <a:prstGeom prst="rect">
            <a:avLst/>
          </a:prstGeom>
          <a:solidFill>
            <a:srgbClr val="7030A0"/>
          </a:solidFill>
        </p:spPr>
        <p:txBody>
          <a:bodyPr wrap="square" rtlCol="0">
            <a:spAutoFit/>
          </a:bodyPr>
          <a:lstStyle/>
          <a:p>
            <a:endParaRPr lang="en-US" dirty="0">
              <a:solidFill>
                <a:schemeClr val="bg1"/>
              </a:solidFill>
              <a:latin typeface="Century Gothic" panose="020B0502020202020204" pitchFamily="34" charset="0"/>
            </a:endParaRPr>
          </a:p>
          <a:p>
            <a:r>
              <a:rPr lang="en-US" sz="2400" dirty="0" smtClean="0">
                <a:solidFill>
                  <a:schemeClr val="bg1"/>
                </a:solidFill>
                <a:latin typeface="Century Gothic" panose="020B0502020202020204" pitchFamily="34" charset="0"/>
              </a:rPr>
              <a:t>Are </a:t>
            </a:r>
            <a:r>
              <a:rPr lang="en-US" sz="2400" dirty="0">
                <a:solidFill>
                  <a:schemeClr val="bg1"/>
                </a:solidFill>
                <a:latin typeface="Century Gothic" panose="020B0502020202020204" pitchFamily="34" charset="0"/>
              </a:rPr>
              <a:t>You Living Up to Your Fundraising Responsibilities</a:t>
            </a:r>
            <a:r>
              <a:rPr lang="en-US" sz="2400" dirty="0" smtClean="0">
                <a:solidFill>
                  <a:schemeClr val="bg1"/>
                </a:solidFill>
                <a:latin typeface="Century Gothic" panose="020B0502020202020204" pitchFamily="34" charset="0"/>
              </a:rPr>
              <a:t>?</a:t>
            </a:r>
          </a:p>
          <a:p>
            <a:endParaRPr lang="en-US" dirty="0">
              <a:solidFill>
                <a:schemeClr val="bg1"/>
              </a:solidFill>
              <a:latin typeface="Century Gothic" panose="020B0502020202020204" pitchFamily="34" charset="0"/>
            </a:endParaRPr>
          </a:p>
          <a:p>
            <a:pPr algn="r"/>
            <a:r>
              <a:rPr lang="en-US" dirty="0">
                <a:solidFill>
                  <a:srgbClr val="FFFF00"/>
                </a:solidFill>
                <a:latin typeface="Century Gothic" panose="020B0502020202020204" pitchFamily="34" charset="0"/>
              </a:rPr>
              <a:t>Questions for the </a:t>
            </a:r>
            <a:r>
              <a:rPr lang="en-US" dirty="0" smtClean="0">
                <a:solidFill>
                  <a:srgbClr val="FFFF00"/>
                </a:solidFill>
                <a:latin typeface="Century Gothic" panose="020B0502020202020204" pitchFamily="34" charset="0"/>
              </a:rPr>
              <a:t>Development Director:</a:t>
            </a:r>
          </a:p>
          <a:p>
            <a:endParaRPr lang="en-US" dirty="0" smtClean="0"/>
          </a:p>
        </p:txBody>
      </p:sp>
    </p:spTree>
    <p:extLst>
      <p:ext uri="{BB962C8B-B14F-4D97-AF65-F5344CB8AC3E}">
        <p14:creationId xmlns:p14="http://schemas.microsoft.com/office/powerpoint/2010/main" val="234425340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696036" y="1074634"/>
            <a:ext cx="3953301" cy="2883217"/>
          </a:xfrm>
          <a:solidFill>
            <a:srgbClr val="7030A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marL="0" indent="0">
              <a:buNone/>
            </a:pPr>
            <a:endParaRPr lang="en-US" sz="1600" dirty="0" smtClean="0">
              <a:solidFill>
                <a:schemeClr val="bg1"/>
              </a:solidFill>
              <a:latin typeface="Century Gothic" panose="020B0502020202020204" pitchFamily="34" charset="0"/>
            </a:endParaRPr>
          </a:p>
          <a:p>
            <a:pPr marL="0" indent="0">
              <a:buNone/>
            </a:pPr>
            <a:r>
              <a:rPr lang="en-US" sz="2800" dirty="0" smtClean="0">
                <a:solidFill>
                  <a:schemeClr val="bg1"/>
                </a:solidFill>
                <a:latin typeface="Century Gothic" panose="020B0502020202020204" pitchFamily="34" charset="0"/>
              </a:rPr>
              <a:t>Do </a:t>
            </a:r>
            <a:r>
              <a:rPr lang="en-US" sz="2800" dirty="0">
                <a:solidFill>
                  <a:schemeClr val="bg1"/>
                </a:solidFill>
                <a:latin typeface="Century Gothic" panose="020B0502020202020204" pitchFamily="34" charset="0"/>
              </a:rPr>
              <a:t>you take the time to help the CEO become more and more comfortable with the role of asking </a:t>
            </a:r>
            <a:r>
              <a:rPr lang="en-US" sz="2800" dirty="0" smtClean="0">
                <a:solidFill>
                  <a:schemeClr val="bg1"/>
                </a:solidFill>
                <a:latin typeface="Century Gothic" panose="020B0502020202020204" pitchFamily="34" charset="0"/>
              </a:rPr>
              <a:t>for money?</a:t>
            </a:r>
            <a:endParaRPr lang="en-US" sz="2800" dirty="0">
              <a:solidFill>
                <a:schemeClr val="bg1"/>
              </a:solidFill>
              <a:latin typeface="Century Gothic" panose="020B0502020202020204" pitchFamily="34" charset="0"/>
            </a:endParaRPr>
          </a:p>
        </p:txBody>
      </p:sp>
      <p:pic>
        <p:nvPicPr>
          <p:cNvPr id="4" name="Picture Placeholder 13" descr="Sometimes even simple &lt;strong&gt;tasks&lt;/strong&gt; can be frustrating. | Inkjot"/>
          <p:cNvPicPr>
            <a:picLocks noChangeAspect="1"/>
          </p:cNvPicPr>
          <p:nvPr/>
        </p:nvPicPr>
        <p:blipFill rotWithShape="1">
          <a:blip r:embed="rId3">
            <a:extLst>
              <a:ext uri="{28A0092B-C50C-407E-A947-70E740481C1C}">
                <a14:useLocalDpi xmlns:a14="http://schemas.microsoft.com/office/drawing/2010/main" val="0"/>
              </a:ext>
            </a:extLst>
          </a:blip>
          <a:srcRect l="2992" t="945" r="2984" b="1"/>
          <a:stretch/>
        </p:blipFill>
        <p:spPr>
          <a:xfrm>
            <a:off x="5330675" y="955431"/>
            <a:ext cx="3094860" cy="3231528"/>
          </a:xfrm>
          <a:prstGeom prst="roundRect">
            <a:avLst>
              <a:gd name="adj" fmla="val 1858"/>
            </a:avLst>
          </a:prstGeom>
        </p:spPr>
      </p:pic>
    </p:spTree>
    <p:extLst>
      <p:ext uri="{BB962C8B-B14F-4D97-AF65-F5344CB8AC3E}">
        <p14:creationId xmlns:p14="http://schemas.microsoft.com/office/powerpoint/2010/main" val="52290899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44062"/>
            <a:ext cx="7886700" cy="777245"/>
          </a:xfrm>
        </p:spPr>
        <p:txBody>
          <a:bodyPr/>
          <a:lstStyle/>
          <a:p>
            <a:r>
              <a:rPr lang="en-US" dirty="0">
                <a:solidFill>
                  <a:srgbClr val="00B050"/>
                </a:solidFill>
                <a:latin typeface="Century Gothic" panose="020B0502020202020204" pitchFamily="34" charset="0"/>
              </a:rPr>
              <a:t>Begin with simple tasks and work your way up</a:t>
            </a:r>
          </a:p>
        </p:txBody>
      </p:sp>
      <p:pic>
        <p:nvPicPr>
          <p:cNvPr id="5" name="Content Placeholder 4" descr="BIG IMAGE (PNG)"/>
          <p:cNvPicPr>
            <a:picLocks noGrp="1" noChangeAspect="1"/>
          </p:cNvPicPr>
          <p:nvPr>
            <p:ph sz="quarter" idx="10"/>
          </p:nvPr>
        </p:nvPicPr>
        <p:blipFill>
          <a:blip r:embed="rId3" cstate="print">
            <a:extLst>
              <a:ext uri="{28A0092B-C50C-407E-A947-70E740481C1C}">
                <a14:useLocalDpi xmlns:a14="http://schemas.microsoft.com/office/drawing/2010/main" val="0"/>
              </a:ext>
            </a:extLst>
          </a:blip>
          <a:stretch>
            <a:fillRect/>
          </a:stretch>
        </p:blipFill>
        <p:spPr>
          <a:xfrm>
            <a:off x="1371600" y="1332411"/>
            <a:ext cx="6400799" cy="2879471"/>
          </a:xfrm>
          <a:prstGeom prst="rect">
            <a:avLst/>
          </a:prstGeom>
        </p:spPr>
      </p:pic>
      <p:sp>
        <p:nvSpPr>
          <p:cNvPr id="6" name="TextBox 5"/>
          <p:cNvSpPr txBox="1"/>
          <p:nvPr/>
        </p:nvSpPr>
        <p:spPr>
          <a:xfrm>
            <a:off x="301486" y="1340562"/>
            <a:ext cx="8541028" cy="3016210"/>
          </a:xfrm>
          <a:prstGeom prst="rect">
            <a:avLst/>
          </a:prstGeom>
          <a:noFill/>
        </p:spPr>
        <p:txBody>
          <a:bodyPr wrap="square" rtlCol="0">
            <a:spAutoFit/>
          </a:bodyPr>
          <a:lstStyle/>
          <a:p>
            <a:r>
              <a:rPr lang="en-US" sz="900" dirty="0" smtClean="0"/>
              <a:t>   </a:t>
            </a:r>
            <a:endParaRPr lang="en-US" sz="400" dirty="0" smtClean="0"/>
          </a:p>
          <a:p>
            <a:pPr algn="ctr"/>
            <a:r>
              <a:rPr lang="en-US" b="1" dirty="0" smtClean="0"/>
              <a:t>  Solicitation</a:t>
            </a:r>
          </a:p>
          <a:p>
            <a:pPr algn="ctr"/>
            <a:r>
              <a:rPr lang="en-US" b="1" dirty="0" smtClean="0"/>
              <a:t>visits</a:t>
            </a:r>
            <a:endParaRPr lang="en-US" b="1" dirty="0"/>
          </a:p>
          <a:p>
            <a:pPr algn="ctr"/>
            <a:r>
              <a:rPr lang="en-US" sz="200" b="1" dirty="0" smtClean="0"/>
              <a:t>    </a:t>
            </a:r>
          </a:p>
          <a:p>
            <a:pPr algn="ctr"/>
            <a:r>
              <a:rPr lang="en-US" b="1" dirty="0" smtClean="0">
                <a:solidFill>
                  <a:schemeClr val="bg1"/>
                </a:solidFill>
              </a:rPr>
              <a:t>Advice visits</a:t>
            </a:r>
          </a:p>
          <a:p>
            <a:pPr algn="ctr"/>
            <a:r>
              <a:rPr lang="en-US" b="1" dirty="0" smtClean="0">
                <a:solidFill>
                  <a:schemeClr val="bg1"/>
                </a:solidFill>
              </a:rPr>
              <a:t>with prospective donors</a:t>
            </a:r>
          </a:p>
          <a:p>
            <a:pPr algn="ctr"/>
            <a:r>
              <a:rPr lang="en-US" sz="1400" b="1" dirty="0" smtClean="0"/>
              <a:t>  </a:t>
            </a:r>
            <a:r>
              <a:rPr lang="en-US" sz="100" b="1" dirty="0" smtClean="0"/>
              <a:t>   </a:t>
            </a:r>
          </a:p>
          <a:p>
            <a:pPr algn="ctr"/>
            <a:r>
              <a:rPr lang="en-US" b="1" dirty="0"/>
              <a:t>Stewarding visits</a:t>
            </a:r>
          </a:p>
          <a:p>
            <a:pPr algn="ctr"/>
            <a:r>
              <a:rPr lang="en-US" b="1" dirty="0"/>
              <a:t>with current donors</a:t>
            </a:r>
          </a:p>
          <a:p>
            <a:pPr algn="ctr"/>
            <a:endParaRPr lang="en-US" sz="100" b="1" dirty="0" smtClean="0"/>
          </a:p>
          <a:p>
            <a:pPr algn="ctr"/>
            <a:r>
              <a:rPr lang="en-US" b="1" dirty="0" smtClean="0"/>
              <a:t> </a:t>
            </a:r>
          </a:p>
          <a:p>
            <a:pPr algn="ctr"/>
            <a:r>
              <a:rPr lang="en-US" b="1" dirty="0" smtClean="0">
                <a:solidFill>
                  <a:schemeClr val="bg1"/>
                </a:solidFill>
              </a:rPr>
              <a:t>Thank </a:t>
            </a:r>
            <a:r>
              <a:rPr lang="en-US" b="1" dirty="0">
                <a:solidFill>
                  <a:schemeClr val="bg1"/>
                </a:solidFill>
              </a:rPr>
              <a:t>you </a:t>
            </a:r>
            <a:r>
              <a:rPr lang="en-US" b="1" dirty="0" smtClean="0">
                <a:solidFill>
                  <a:schemeClr val="bg1"/>
                </a:solidFill>
              </a:rPr>
              <a:t>notes - Thank </a:t>
            </a:r>
            <a:r>
              <a:rPr lang="en-US" b="1" dirty="0">
                <a:solidFill>
                  <a:schemeClr val="bg1"/>
                </a:solidFill>
              </a:rPr>
              <a:t>you calls</a:t>
            </a:r>
          </a:p>
          <a:p>
            <a:endParaRPr lang="en-US" dirty="0"/>
          </a:p>
        </p:txBody>
      </p:sp>
    </p:spTree>
    <p:extLst>
      <p:ext uri="{BB962C8B-B14F-4D97-AF65-F5344CB8AC3E}">
        <p14:creationId xmlns:p14="http://schemas.microsoft.com/office/powerpoint/2010/main" val="6067637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B050"/>
                </a:solidFill>
                <a:latin typeface="Century Gothic" panose="020B0502020202020204" pitchFamily="34" charset="0"/>
              </a:rPr>
              <a:t>Schedule Weekly Check-In Meetings</a:t>
            </a:r>
          </a:p>
        </p:txBody>
      </p:sp>
      <p:sp>
        <p:nvSpPr>
          <p:cNvPr id="3" name="Content Placeholder 2"/>
          <p:cNvSpPr>
            <a:spLocks noGrp="1"/>
          </p:cNvSpPr>
          <p:nvPr>
            <p:ph sz="quarter" idx="10"/>
          </p:nvPr>
        </p:nvSpPr>
        <p:spPr>
          <a:xfrm>
            <a:off x="628650" y="1914404"/>
            <a:ext cx="7886700" cy="2030412"/>
          </a:xfrm>
        </p:spPr>
        <p:txBody>
          <a:bodyPr/>
          <a:lstStyle/>
          <a:p>
            <a:pPr marL="0" indent="0">
              <a:buNone/>
            </a:pPr>
            <a:r>
              <a:rPr lang="en-US" sz="2400" dirty="0">
                <a:solidFill>
                  <a:schemeClr val="tx1"/>
                </a:solidFill>
                <a:latin typeface="Century Gothic" panose="020B0502020202020204" pitchFamily="34" charset="0"/>
              </a:rPr>
              <a:t>Who attends</a:t>
            </a:r>
            <a:r>
              <a:rPr lang="en-US" sz="2400" dirty="0" smtClean="0">
                <a:solidFill>
                  <a:schemeClr val="tx1"/>
                </a:solidFill>
                <a:latin typeface="Century Gothic" panose="020B0502020202020204" pitchFamily="34" charset="0"/>
              </a:rPr>
              <a:t>?</a:t>
            </a:r>
          </a:p>
          <a:p>
            <a:pPr marL="0" indent="0">
              <a:buNone/>
            </a:pPr>
            <a:r>
              <a:rPr lang="en-US" sz="1050" dirty="0">
                <a:solidFill>
                  <a:schemeClr val="tx1"/>
                </a:solidFill>
                <a:latin typeface="Century Gothic" panose="020B0502020202020204" pitchFamily="34" charset="0"/>
              </a:rPr>
              <a:t> </a:t>
            </a:r>
            <a:r>
              <a:rPr lang="en-US" sz="1050" dirty="0" smtClean="0">
                <a:solidFill>
                  <a:schemeClr val="tx1"/>
                </a:solidFill>
                <a:latin typeface="Century Gothic" panose="020B0502020202020204" pitchFamily="34" charset="0"/>
              </a:rPr>
              <a:t> </a:t>
            </a:r>
            <a:endParaRPr lang="en-US" sz="1050" dirty="0">
              <a:solidFill>
                <a:schemeClr val="tx1"/>
              </a:solidFill>
              <a:latin typeface="Century Gothic" panose="020B0502020202020204" pitchFamily="34" charset="0"/>
            </a:endParaRPr>
          </a:p>
          <a:p>
            <a:pPr marL="628650" lvl="1" indent="-285750">
              <a:buFont typeface="Wingdings" panose="05000000000000000000" pitchFamily="2" charset="2"/>
              <a:buChar char="Ø"/>
            </a:pPr>
            <a:r>
              <a:rPr lang="en-US" sz="2400" dirty="0">
                <a:solidFill>
                  <a:schemeClr val="tx1"/>
                </a:solidFill>
                <a:latin typeface="Century Gothic" panose="020B0502020202020204" pitchFamily="34" charset="0"/>
              </a:rPr>
              <a:t>Development Director</a:t>
            </a:r>
          </a:p>
          <a:p>
            <a:pPr marL="628650" lvl="1" indent="-285750">
              <a:buFont typeface="Wingdings" panose="05000000000000000000" pitchFamily="2" charset="2"/>
              <a:buChar char="Ø"/>
            </a:pPr>
            <a:r>
              <a:rPr lang="en-US" sz="2400" dirty="0">
                <a:solidFill>
                  <a:schemeClr val="tx1"/>
                </a:solidFill>
                <a:latin typeface="Century Gothic" panose="020B0502020202020204" pitchFamily="34" charset="0"/>
              </a:rPr>
              <a:t>CEO</a:t>
            </a:r>
          </a:p>
          <a:p>
            <a:pPr marL="628650" lvl="1" indent="-285750">
              <a:buFont typeface="Wingdings" panose="05000000000000000000" pitchFamily="2" charset="2"/>
              <a:buChar char="Ø"/>
            </a:pPr>
            <a:r>
              <a:rPr lang="en-US" sz="2400" dirty="0">
                <a:solidFill>
                  <a:schemeClr val="tx1"/>
                </a:solidFill>
                <a:latin typeface="Century Gothic" panose="020B0502020202020204" pitchFamily="34" charset="0"/>
              </a:rPr>
              <a:t>The person who manages the CEO’s schedule</a:t>
            </a:r>
          </a:p>
        </p:txBody>
      </p:sp>
    </p:spTree>
    <p:extLst>
      <p:ext uri="{BB962C8B-B14F-4D97-AF65-F5344CB8AC3E}">
        <p14:creationId xmlns:p14="http://schemas.microsoft.com/office/powerpoint/2010/main" val="412851650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357" y="928254"/>
            <a:ext cx="7886700" cy="540653"/>
          </a:xfrm>
        </p:spPr>
        <p:txBody>
          <a:bodyPr/>
          <a:lstStyle/>
          <a:p>
            <a:r>
              <a:rPr lang="en-US" sz="3200" dirty="0">
                <a:solidFill>
                  <a:srgbClr val="00B050"/>
                </a:solidFill>
                <a:latin typeface="Century Gothic" panose="020B0502020202020204" pitchFamily="34" charset="0"/>
              </a:rPr>
              <a:t>What A Development Director Should Bring to Every Meeting</a:t>
            </a:r>
            <a:endParaRPr lang="en-US" dirty="0">
              <a:solidFill>
                <a:srgbClr val="00B050"/>
              </a:solidFill>
              <a:latin typeface="Century Gothic" panose="020B0502020202020204" pitchFamily="34" charset="0"/>
            </a:endParaRPr>
          </a:p>
        </p:txBody>
      </p:sp>
      <p:sp>
        <p:nvSpPr>
          <p:cNvPr id="3" name="Content Placeholder 2"/>
          <p:cNvSpPr>
            <a:spLocks noGrp="1"/>
          </p:cNvSpPr>
          <p:nvPr>
            <p:ph sz="quarter" idx="10"/>
          </p:nvPr>
        </p:nvSpPr>
        <p:spPr>
          <a:xfrm>
            <a:off x="917952" y="2022893"/>
            <a:ext cx="7886700" cy="2030412"/>
          </a:xfrm>
        </p:spPr>
        <p:txBody>
          <a:bodyPr/>
          <a:lstStyle/>
          <a:p>
            <a:pPr marL="285750" indent="-285750">
              <a:buFont typeface="Wingdings" panose="05000000000000000000" pitchFamily="2" charset="2"/>
              <a:buChar char="ü"/>
            </a:pPr>
            <a:r>
              <a:rPr lang="en-US" sz="2000" dirty="0">
                <a:solidFill>
                  <a:schemeClr val="tx1"/>
                </a:solidFill>
              </a:rPr>
              <a:t>Fundraising Dashboard</a:t>
            </a:r>
          </a:p>
          <a:p>
            <a:pPr marL="285750" indent="-285750">
              <a:buFont typeface="Wingdings" panose="05000000000000000000" pitchFamily="2" charset="2"/>
              <a:buChar char="ü"/>
            </a:pPr>
            <a:r>
              <a:rPr lang="en-US" sz="2000" dirty="0">
                <a:solidFill>
                  <a:schemeClr val="tx1"/>
                </a:solidFill>
              </a:rPr>
              <a:t>Special Events</a:t>
            </a:r>
          </a:p>
          <a:p>
            <a:pPr marL="285750" indent="-285750">
              <a:buFont typeface="Wingdings" panose="05000000000000000000" pitchFamily="2" charset="2"/>
              <a:buChar char="ü"/>
            </a:pPr>
            <a:r>
              <a:rPr lang="en-US" sz="2000" dirty="0">
                <a:solidFill>
                  <a:schemeClr val="tx1"/>
                </a:solidFill>
              </a:rPr>
              <a:t>Staff Update</a:t>
            </a:r>
          </a:p>
          <a:p>
            <a:pPr marL="285750" indent="-285750">
              <a:buFont typeface="Wingdings" panose="05000000000000000000" pitchFamily="2" charset="2"/>
              <a:buChar char="ü"/>
            </a:pPr>
            <a:r>
              <a:rPr lang="en-US" sz="2000" dirty="0">
                <a:solidFill>
                  <a:schemeClr val="tx1"/>
                </a:solidFill>
              </a:rPr>
              <a:t>Development Director Ask List</a:t>
            </a:r>
          </a:p>
          <a:p>
            <a:pPr marL="285750" indent="-285750">
              <a:buFont typeface="Wingdings" panose="05000000000000000000" pitchFamily="2" charset="2"/>
              <a:buChar char="ü"/>
            </a:pPr>
            <a:r>
              <a:rPr lang="en-US" sz="2000" dirty="0">
                <a:solidFill>
                  <a:schemeClr val="tx1"/>
                </a:solidFill>
              </a:rPr>
              <a:t>CEO Ask List</a:t>
            </a:r>
            <a:endParaRPr lang="en-US" sz="2000" dirty="0"/>
          </a:p>
        </p:txBody>
      </p:sp>
      <p:pic>
        <p:nvPicPr>
          <p:cNvPr id="6" name="Picture 5" descr="to-do-list-cartoon | Lan's SoapBox"/>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7673" y="1596325"/>
            <a:ext cx="2680539" cy="2408049"/>
          </a:xfrm>
          <a:prstGeom prst="rect">
            <a:avLst/>
          </a:prstGeom>
        </p:spPr>
      </p:pic>
    </p:spTree>
    <p:extLst>
      <p:ext uri="{BB962C8B-B14F-4D97-AF65-F5344CB8AC3E}">
        <p14:creationId xmlns:p14="http://schemas.microsoft.com/office/powerpoint/2010/main" val="411602644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315036" y="1074634"/>
            <a:ext cx="3953301" cy="2883217"/>
          </a:xfrm>
          <a:solidFill>
            <a:srgbClr val="7030A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marL="0" indent="0">
              <a:buNone/>
            </a:pPr>
            <a:endParaRPr lang="en-US" sz="1600" dirty="0" smtClean="0">
              <a:solidFill>
                <a:schemeClr val="bg1"/>
              </a:solidFill>
              <a:latin typeface="Century Gothic" panose="020B0502020202020204" pitchFamily="34" charset="0"/>
            </a:endParaRPr>
          </a:p>
          <a:p>
            <a:pPr marL="0" indent="0">
              <a:buNone/>
            </a:pPr>
            <a:r>
              <a:rPr lang="en-US" sz="3200" dirty="0" smtClean="0">
                <a:solidFill>
                  <a:schemeClr val="bg1"/>
                </a:solidFill>
                <a:latin typeface="Century Gothic" panose="020B0502020202020204" pitchFamily="34" charset="0"/>
              </a:rPr>
              <a:t>Do </a:t>
            </a:r>
            <a:r>
              <a:rPr lang="en-US" sz="3200" dirty="0">
                <a:solidFill>
                  <a:schemeClr val="bg1"/>
                </a:solidFill>
                <a:latin typeface="Century Gothic" panose="020B0502020202020204" pitchFamily="34" charset="0"/>
              </a:rPr>
              <a:t>you act as a fundraising coach and educator for the CEO?</a:t>
            </a:r>
            <a:r>
              <a:rPr lang="en-US" sz="3200" dirty="0" smtClean="0">
                <a:solidFill>
                  <a:schemeClr val="bg1"/>
                </a:solidFill>
                <a:latin typeface="Century Gothic" panose="020B0502020202020204" pitchFamily="34" charset="0"/>
              </a:rPr>
              <a:t> </a:t>
            </a:r>
            <a:endParaRPr lang="en-US" sz="3200" dirty="0">
              <a:solidFill>
                <a:schemeClr val="bg1"/>
              </a:solidFill>
              <a:latin typeface="Century Gothic" panose="020B0502020202020204" pitchFamily="34" charset="0"/>
            </a:endParaRPr>
          </a:p>
        </p:txBody>
      </p:sp>
      <p:pic>
        <p:nvPicPr>
          <p:cNvPr id="5" name="Picture Placeholder 2" descr="Empowering Educators - The &lt;strong&gt;Coaching&lt;/strong&gt; Cycle"/>
          <p:cNvPicPr>
            <a:picLocks noChangeAspect="1"/>
          </p:cNvPicPr>
          <p:nvPr/>
        </p:nvPicPr>
        <p:blipFill rotWithShape="1">
          <a:blip r:embed="rId3">
            <a:extLst>
              <a:ext uri="{28A0092B-C50C-407E-A947-70E740481C1C}">
                <a14:useLocalDpi xmlns:a14="http://schemas.microsoft.com/office/drawing/2010/main" val="0"/>
              </a:ext>
            </a:extLst>
          </a:blip>
          <a:srcRect l="193" r="1421"/>
          <a:stretch/>
        </p:blipFill>
        <p:spPr>
          <a:xfrm>
            <a:off x="4805233" y="812673"/>
            <a:ext cx="3822951" cy="3553999"/>
          </a:xfrm>
          <a:prstGeom prst="roundRect">
            <a:avLst>
              <a:gd name="adj" fmla="val 0"/>
            </a:avLst>
          </a:prstGeom>
        </p:spPr>
      </p:pic>
    </p:spTree>
    <p:extLst>
      <p:ext uri="{BB962C8B-B14F-4D97-AF65-F5344CB8AC3E}">
        <p14:creationId xmlns:p14="http://schemas.microsoft.com/office/powerpoint/2010/main" val="190231998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A186B-CD3B-4CA9-83AC-02EF1EB35341}"/>
              </a:ext>
            </a:extLst>
          </p:cNvPr>
          <p:cNvSpPr>
            <a:spLocks noGrp="1"/>
          </p:cNvSpPr>
          <p:nvPr>
            <p:ph type="title"/>
          </p:nvPr>
        </p:nvSpPr>
        <p:spPr/>
        <p:txBody>
          <a:bodyPr/>
          <a:lstStyle/>
          <a:p>
            <a:r>
              <a:rPr lang="en-US" dirty="0">
                <a:solidFill>
                  <a:srgbClr val="00B050"/>
                </a:solidFill>
                <a:latin typeface="Century Gothic" panose="020B0502020202020204" pitchFamily="34" charset="0"/>
              </a:rPr>
              <a:t>Let’s Get Into Your CEO’s Head</a:t>
            </a:r>
          </a:p>
        </p:txBody>
      </p:sp>
      <p:sp>
        <p:nvSpPr>
          <p:cNvPr id="5" name="Content Placeholder 4"/>
          <p:cNvSpPr>
            <a:spLocks noGrp="1"/>
          </p:cNvSpPr>
          <p:nvPr>
            <p:ph sz="quarter" idx="10"/>
          </p:nvPr>
        </p:nvSpPr>
        <p:spPr>
          <a:xfrm>
            <a:off x="740049" y="1921512"/>
            <a:ext cx="3982078" cy="1536106"/>
          </a:xfrm>
        </p:spPr>
        <p:txBody>
          <a:bodyPr/>
          <a:lstStyle/>
          <a:p>
            <a:pPr marL="0" indent="0">
              <a:buNone/>
            </a:pPr>
            <a:r>
              <a:rPr lang="en-US" sz="2800" dirty="0">
                <a:solidFill>
                  <a:schemeClr val="tx1"/>
                </a:solidFill>
                <a:latin typeface="Century Gothic" panose="020B0502020202020204" pitchFamily="34" charset="0"/>
              </a:rPr>
              <a:t>What would your CEO want you to get out of this session?</a:t>
            </a:r>
          </a:p>
          <a:p>
            <a:endParaRPr lang="en-US" dirty="0"/>
          </a:p>
        </p:txBody>
      </p:sp>
      <p:pic>
        <p:nvPicPr>
          <p:cNvPr id="6" name="Picture 5" descr="Anger – a positive emotion? | THE CRAZY RAMBLE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52613" y="1533843"/>
            <a:ext cx="2512606" cy="2487480"/>
          </a:xfrm>
          <a:prstGeom prst="rect">
            <a:avLst/>
          </a:prstGeom>
        </p:spPr>
      </p:pic>
    </p:spTree>
    <p:extLst>
      <p:ext uri="{BB962C8B-B14F-4D97-AF65-F5344CB8AC3E}">
        <p14:creationId xmlns:p14="http://schemas.microsoft.com/office/powerpoint/2010/main" val="233254417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315036" y="1074634"/>
            <a:ext cx="3953301" cy="2883217"/>
          </a:xfrm>
          <a:solidFill>
            <a:srgbClr val="7030A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marL="0" indent="0">
              <a:buNone/>
            </a:pPr>
            <a:endParaRPr lang="en-US" sz="1600" dirty="0" smtClean="0">
              <a:solidFill>
                <a:schemeClr val="bg1"/>
              </a:solidFill>
              <a:latin typeface="Century Gothic" panose="020B0502020202020204" pitchFamily="34" charset="0"/>
            </a:endParaRPr>
          </a:p>
          <a:p>
            <a:pPr marL="0" indent="0">
              <a:buNone/>
            </a:pPr>
            <a:r>
              <a:rPr lang="en-US" sz="3200" dirty="0" smtClean="0">
                <a:solidFill>
                  <a:schemeClr val="bg1"/>
                </a:solidFill>
                <a:latin typeface="Century Gothic" panose="020B0502020202020204" pitchFamily="34" charset="0"/>
              </a:rPr>
              <a:t>Do </a:t>
            </a:r>
            <a:r>
              <a:rPr lang="en-US" sz="3200" dirty="0">
                <a:solidFill>
                  <a:schemeClr val="bg1"/>
                </a:solidFill>
                <a:latin typeface="Century Gothic" panose="020B0502020202020204" pitchFamily="34" charset="0"/>
              </a:rPr>
              <a:t>you act as a fundraising coach and educator for the CEO?</a:t>
            </a:r>
            <a:r>
              <a:rPr lang="en-US" sz="3200" dirty="0" smtClean="0">
                <a:solidFill>
                  <a:schemeClr val="bg1"/>
                </a:solidFill>
                <a:latin typeface="Century Gothic" panose="020B0502020202020204" pitchFamily="34" charset="0"/>
              </a:rPr>
              <a:t> </a:t>
            </a:r>
            <a:endParaRPr lang="en-US" sz="3200" dirty="0">
              <a:solidFill>
                <a:schemeClr val="bg1"/>
              </a:solidFill>
              <a:latin typeface="Century Gothic" panose="020B0502020202020204" pitchFamily="34" charset="0"/>
            </a:endParaRPr>
          </a:p>
        </p:txBody>
      </p:sp>
      <p:sp>
        <p:nvSpPr>
          <p:cNvPr id="3" name="TextBox 2"/>
          <p:cNvSpPr txBox="1"/>
          <p:nvPr/>
        </p:nvSpPr>
        <p:spPr>
          <a:xfrm>
            <a:off x="4929554" y="973015"/>
            <a:ext cx="3610707" cy="3277820"/>
          </a:xfrm>
          <a:prstGeom prst="rect">
            <a:avLst/>
          </a:prstGeom>
          <a:noFill/>
        </p:spPr>
        <p:txBody>
          <a:bodyPr wrap="square" rtlCol="0">
            <a:spAutoFit/>
          </a:bodyPr>
          <a:lstStyle/>
          <a:p>
            <a:r>
              <a:rPr lang="en-US" sz="2400" dirty="0">
                <a:latin typeface="Century Gothic" panose="020B0502020202020204" pitchFamily="34" charset="0"/>
              </a:rPr>
              <a:t>Things you need to accomplish the tasks:</a:t>
            </a:r>
          </a:p>
          <a:p>
            <a:endParaRPr lang="en-US" sz="1100" dirty="0">
              <a:latin typeface="Century Gothic" panose="020B0502020202020204" pitchFamily="34" charset="0"/>
            </a:endParaRPr>
          </a:p>
          <a:p>
            <a:pPr marL="285750" indent="-285750">
              <a:buFont typeface="Wingdings" panose="05000000000000000000" pitchFamily="2" charset="2"/>
              <a:buChar char="ü"/>
            </a:pPr>
            <a:r>
              <a:rPr lang="en-US" sz="2400" b="1" dirty="0">
                <a:solidFill>
                  <a:srgbClr val="7030A0"/>
                </a:solidFill>
                <a:latin typeface="Century Gothic" panose="020B0502020202020204" pitchFamily="34" charset="0"/>
              </a:rPr>
              <a:t>Skill</a:t>
            </a:r>
          </a:p>
          <a:p>
            <a:pPr marL="742950" lvl="1" indent="-285750">
              <a:buFont typeface="Wingdings" panose="05000000000000000000" pitchFamily="2" charset="2"/>
              <a:buChar char="§"/>
            </a:pPr>
            <a:r>
              <a:rPr lang="en-US" sz="2400" dirty="0">
                <a:latin typeface="Century Gothic" panose="020B0502020202020204" pitchFamily="34" charset="0"/>
              </a:rPr>
              <a:t>Knowledge</a:t>
            </a:r>
          </a:p>
          <a:p>
            <a:pPr marL="742950" lvl="1" indent="-285750">
              <a:buFont typeface="Wingdings" panose="05000000000000000000" pitchFamily="2" charset="2"/>
              <a:buChar char="§"/>
            </a:pPr>
            <a:r>
              <a:rPr lang="en-US" sz="2400" dirty="0">
                <a:latin typeface="Century Gothic" panose="020B0502020202020204" pitchFamily="34" charset="0"/>
              </a:rPr>
              <a:t>Experience</a:t>
            </a:r>
          </a:p>
          <a:p>
            <a:pPr marL="742950" lvl="1" indent="-285750">
              <a:buFont typeface="Wingdings" panose="05000000000000000000" pitchFamily="2" charset="2"/>
              <a:buChar char="ü"/>
            </a:pPr>
            <a:endParaRPr lang="en-US" sz="400" dirty="0">
              <a:latin typeface="Century Gothic" panose="020B0502020202020204" pitchFamily="34" charset="0"/>
            </a:endParaRPr>
          </a:p>
          <a:p>
            <a:pPr marL="285750" indent="-285750">
              <a:buFont typeface="Wingdings" panose="05000000000000000000" pitchFamily="2" charset="2"/>
              <a:buChar char="ü"/>
            </a:pPr>
            <a:r>
              <a:rPr lang="en-US" sz="2400" b="1" dirty="0">
                <a:solidFill>
                  <a:srgbClr val="7030A0"/>
                </a:solidFill>
                <a:latin typeface="Century Gothic" panose="020B0502020202020204" pitchFamily="34" charset="0"/>
              </a:rPr>
              <a:t>Will</a:t>
            </a:r>
          </a:p>
          <a:p>
            <a:pPr marL="742950" lvl="1" indent="-285750">
              <a:buFont typeface="Wingdings" panose="05000000000000000000" pitchFamily="2" charset="2"/>
              <a:buChar char="§"/>
            </a:pPr>
            <a:r>
              <a:rPr lang="en-US" sz="2400" dirty="0">
                <a:latin typeface="Century Gothic" panose="020B0502020202020204" pitchFamily="34" charset="0"/>
              </a:rPr>
              <a:t>Motivation</a:t>
            </a:r>
          </a:p>
          <a:p>
            <a:pPr marL="742950" lvl="1" indent="-285750">
              <a:buFont typeface="Wingdings" panose="05000000000000000000" pitchFamily="2" charset="2"/>
              <a:buChar char="§"/>
            </a:pPr>
            <a:r>
              <a:rPr lang="en-US" sz="2400" dirty="0">
                <a:latin typeface="Century Gothic" panose="020B0502020202020204" pitchFamily="34" charset="0"/>
              </a:rPr>
              <a:t>Confidence</a:t>
            </a:r>
          </a:p>
        </p:txBody>
      </p:sp>
    </p:spTree>
    <p:extLst>
      <p:ext uri="{BB962C8B-B14F-4D97-AF65-F5344CB8AC3E}">
        <p14:creationId xmlns:p14="http://schemas.microsoft.com/office/powerpoint/2010/main" val="17626958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341" y="967000"/>
            <a:ext cx="7886700" cy="540653"/>
          </a:xfrm>
        </p:spPr>
        <p:txBody>
          <a:bodyPr/>
          <a:lstStyle/>
          <a:p>
            <a:r>
              <a:rPr lang="en-US" b="1" dirty="0">
                <a:solidFill>
                  <a:srgbClr val="00B050"/>
                </a:solidFill>
                <a:latin typeface="Century Gothic" panose="020B0502020202020204" pitchFamily="34" charset="0"/>
              </a:rPr>
              <a:t>Embrace YOUR Mission</a:t>
            </a:r>
            <a:endParaRPr lang="en-US" dirty="0">
              <a:solidFill>
                <a:srgbClr val="00B050"/>
              </a:solidFill>
              <a:latin typeface="Century Gothic" panose="020B0502020202020204" pitchFamily="34" charset="0"/>
            </a:endParaRPr>
          </a:p>
        </p:txBody>
      </p:sp>
      <p:sp>
        <p:nvSpPr>
          <p:cNvPr id="3" name="Content Placeholder 2"/>
          <p:cNvSpPr>
            <a:spLocks noGrp="1"/>
          </p:cNvSpPr>
          <p:nvPr>
            <p:ph sz="quarter" idx="10"/>
          </p:nvPr>
        </p:nvSpPr>
        <p:spPr>
          <a:xfrm>
            <a:off x="509830" y="1565061"/>
            <a:ext cx="5462183" cy="2473325"/>
          </a:xfrm>
        </p:spPr>
        <p:txBody>
          <a:bodyPr>
            <a:noAutofit/>
          </a:bodyPr>
          <a:lstStyle/>
          <a:p>
            <a:r>
              <a:rPr lang="en-US" sz="2000" dirty="0">
                <a:solidFill>
                  <a:schemeClr val="tx1"/>
                </a:solidFill>
              </a:rPr>
              <a:t>Your job is to </a:t>
            </a:r>
            <a:r>
              <a:rPr lang="en-US" sz="2000" b="1" dirty="0">
                <a:solidFill>
                  <a:srgbClr val="7030A0"/>
                </a:solidFill>
              </a:rPr>
              <a:t>support</a:t>
            </a:r>
            <a:r>
              <a:rPr lang="en-US" sz="2000" dirty="0">
                <a:solidFill>
                  <a:srgbClr val="7030A0"/>
                </a:solidFill>
              </a:rPr>
              <a:t> </a:t>
            </a:r>
            <a:r>
              <a:rPr lang="en-US" sz="2000" dirty="0">
                <a:solidFill>
                  <a:schemeClr val="tx1"/>
                </a:solidFill>
              </a:rPr>
              <a:t>your CEO’s success. That’s what you were hired to </a:t>
            </a:r>
            <a:r>
              <a:rPr lang="en-US" sz="2000" dirty="0" smtClean="0">
                <a:solidFill>
                  <a:schemeClr val="tx1"/>
                </a:solidFill>
              </a:rPr>
              <a:t>do</a:t>
            </a:r>
            <a:r>
              <a:rPr lang="en-US" sz="2000" dirty="0">
                <a:solidFill>
                  <a:schemeClr val="tx1"/>
                </a:solidFill>
              </a:rPr>
              <a:t>!</a:t>
            </a:r>
            <a:endParaRPr lang="en-US" sz="2000" dirty="0" smtClean="0">
              <a:solidFill>
                <a:schemeClr val="tx1"/>
              </a:solidFill>
            </a:endParaRPr>
          </a:p>
          <a:p>
            <a:pPr marL="0" indent="0">
              <a:buNone/>
            </a:pPr>
            <a:r>
              <a:rPr lang="en-US" sz="1000" dirty="0" smtClean="0">
                <a:solidFill>
                  <a:schemeClr val="tx1"/>
                </a:solidFill>
              </a:rPr>
              <a:t> </a:t>
            </a:r>
            <a:endParaRPr lang="en-US" sz="1000" dirty="0">
              <a:solidFill>
                <a:schemeClr val="tx1"/>
              </a:solidFill>
            </a:endParaRPr>
          </a:p>
          <a:p>
            <a:r>
              <a:rPr lang="en-US" sz="2000" dirty="0" smtClean="0">
                <a:solidFill>
                  <a:schemeClr val="tx1"/>
                </a:solidFill>
              </a:rPr>
              <a:t>CEO’s </a:t>
            </a:r>
            <a:r>
              <a:rPr lang="en-US" sz="2000" dirty="0">
                <a:solidFill>
                  <a:schemeClr val="tx1"/>
                </a:solidFill>
              </a:rPr>
              <a:t>don’t want people on their team who drag them down. They look for people to </a:t>
            </a:r>
            <a:r>
              <a:rPr lang="en-US" sz="2000" b="1" dirty="0">
                <a:solidFill>
                  <a:srgbClr val="7030A0"/>
                </a:solidFill>
              </a:rPr>
              <a:t>make them look like rock stars</a:t>
            </a:r>
            <a:r>
              <a:rPr lang="en-US" sz="2000" dirty="0" smtClean="0">
                <a:solidFill>
                  <a:srgbClr val="7030A0"/>
                </a:solidFill>
              </a:rPr>
              <a:t>. </a:t>
            </a:r>
          </a:p>
          <a:p>
            <a:pPr marL="0" indent="0">
              <a:buNone/>
            </a:pPr>
            <a:r>
              <a:rPr lang="en-US" sz="1000" dirty="0" smtClean="0">
                <a:solidFill>
                  <a:srgbClr val="7030A0"/>
                </a:solidFill>
              </a:rPr>
              <a:t> </a:t>
            </a:r>
            <a:endParaRPr lang="en-US" sz="1000" dirty="0">
              <a:solidFill>
                <a:srgbClr val="7030A0"/>
              </a:solidFill>
            </a:endParaRPr>
          </a:p>
          <a:p>
            <a:r>
              <a:rPr lang="en-US" sz="2000" dirty="0">
                <a:solidFill>
                  <a:schemeClr val="tx1"/>
                </a:solidFill>
              </a:rPr>
              <a:t>Understand and accept this as your mission.</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5670" y="1068534"/>
            <a:ext cx="3104022" cy="3059657"/>
          </a:xfrm>
          <a:prstGeom prst="rect">
            <a:avLst/>
          </a:prstGeom>
        </p:spPr>
      </p:pic>
    </p:spTree>
    <p:extLst>
      <p:ext uri="{BB962C8B-B14F-4D97-AF65-F5344CB8AC3E}">
        <p14:creationId xmlns:p14="http://schemas.microsoft.com/office/powerpoint/2010/main" val="142421754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188" y="1022039"/>
            <a:ext cx="7886700" cy="540653"/>
          </a:xfrm>
        </p:spPr>
        <p:txBody>
          <a:bodyPr/>
          <a:lstStyle/>
          <a:p>
            <a:r>
              <a:rPr lang="en-US" dirty="0">
                <a:solidFill>
                  <a:srgbClr val="00B050"/>
                </a:solidFill>
                <a:latin typeface="Century Gothic" panose="020B0502020202020204" pitchFamily="34" charset="0"/>
              </a:rPr>
              <a:t>Next Steps: What’s Your Plan?</a:t>
            </a:r>
          </a:p>
        </p:txBody>
      </p:sp>
      <p:sp>
        <p:nvSpPr>
          <p:cNvPr id="4" name="Text Placeholder 5"/>
          <p:cNvSpPr>
            <a:spLocks noGrp="1"/>
          </p:cNvSpPr>
          <p:nvPr>
            <p:ph sz="quarter" idx="10"/>
          </p:nvPr>
        </p:nvSpPr>
        <p:spPr>
          <a:xfrm>
            <a:off x="394188" y="1577957"/>
            <a:ext cx="8439150" cy="2473325"/>
          </a:xfrm>
        </p:spPr>
        <p:txBody>
          <a:bodyPr>
            <a:noAutofit/>
          </a:bodyPr>
          <a:lstStyle/>
          <a:p>
            <a:pPr>
              <a:spcBef>
                <a:spcPts val="1200"/>
              </a:spcBef>
              <a:spcAft>
                <a:spcPts val="1200"/>
              </a:spcAft>
            </a:pPr>
            <a:r>
              <a:rPr lang="en-US" sz="2400" dirty="0" smtClean="0">
                <a:latin typeface="Century Gothic" panose="020B0502020202020204" pitchFamily="34" charset="0"/>
              </a:rPr>
              <a:t>Step 1: _____________________________________________</a:t>
            </a:r>
          </a:p>
          <a:p>
            <a:pPr>
              <a:spcBef>
                <a:spcPts val="1200"/>
              </a:spcBef>
              <a:spcAft>
                <a:spcPts val="1200"/>
              </a:spcAft>
            </a:pPr>
            <a:r>
              <a:rPr lang="en-US" sz="2400" dirty="0">
                <a:latin typeface="Century Gothic" panose="020B0502020202020204" pitchFamily="34" charset="0"/>
              </a:rPr>
              <a:t>Step </a:t>
            </a:r>
            <a:r>
              <a:rPr lang="en-US" sz="2400" dirty="0" smtClean="0">
                <a:latin typeface="Century Gothic" panose="020B0502020202020204" pitchFamily="34" charset="0"/>
              </a:rPr>
              <a:t>2: _____________________________________________</a:t>
            </a:r>
            <a:endParaRPr lang="en-US" sz="2400" dirty="0">
              <a:latin typeface="Century Gothic" panose="020B0502020202020204" pitchFamily="34" charset="0"/>
            </a:endParaRPr>
          </a:p>
          <a:p>
            <a:pPr>
              <a:spcBef>
                <a:spcPts val="1200"/>
              </a:spcBef>
              <a:spcAft>
                <a:spcPts val="1200"/>
              </a:spcAft>
            </a:pPr>
            <a:r>
              <a:rPr lang="en-US" sz="2400" dirty="0">
                <a:latin typeface="Century Gothic" panose="020B0502020202020204" pitchFamily="34" charset="0"/>
              </a:rPr>
              <a:t>Step </a:t>
            </a:r>
            <a:r>
              <a:rPr lang="en-US" sz="2400" dirty="0" smtClean="0">
                <a:latin typeface="Century Gothic" panose="020B0502020202020204" pitchFamily="34" charset="0"/>
              </a:rPr>
              <a:t>3: _____________________________________________</a:t>
            </a:r>
            <a:endParaRPr lang="en-US" sz="2400" dirty="0">
              <a:latin typeface="Century Gothic" panose="020B0502020202020204" pitchFamily="34" charset="0"/>
            </a:endParaRPr>
          </a:p>
          <a:p>
            <a:pPr>
              <a:spcBef>
                <a:spcPts val="1200"/>
              </a:spcBef>
              <a:spcAft>
                <a:spcPts val="1200"/>
              </a:spcAft>
            </a:pPr>
            <a:r>
              <a:rPr lang="en-US" sz="2400" dirty="0">
                <a:latin typeface="Century Gothic" panose="020B0502020202020204" pitchFamily="34" charset="0"/>
              </a:rPr>
              <a:t>Step </a:t>
            </a:r>
            <a:r>
              <a:rPr lang="en-US" sz="2400" dirty="0" smtClean="0">
                <a:latin typeface="Century Gothic" panose="020B0502020202020204" pitchFamily="34" charset="0"/>
              </a:rPr>
              <a:t>4: _____________________________________________</a:t>
            </a:r>
            <a:endParaRPr lang="en-US" sz="2400" dirty="0">
              <a:latin typeface="Century Gothic" panose="020B0502020202020204" pitchFamily="34" charset="0"/>
            </a:endParaRPr>
          </a:p>
          <a:p>
            <a:endParaRPr lang="en-US" sz="1600" dirty="0"/>
          </a:p>
        </p:txBody>
      </p:sp>
    </p:spTree>
    <p:extLst>
      <p:ext uri="{BB962C8B-B14F-4D97-AF65-F5344CB8AC3E}">
        <p14:creationId xmlns:p14="http://schemas.microsoft.com/office/powerpoint/2010/main" val="200745029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399" y="3670757"/>
            <a:ext cx="2829659" cy="540653"/>
          </a:xfrm>
        </p:spPr>
        <p:txBody>
          <a:bodyPr/>
          <a:lstStyle/>
          <a:p>
            <a:r>
              <a:rPr lang="en-US" sz="2800" dirty="0" smtClean="0">
                <a:latin typeface="Century Gothic" panose="020B0502020202020204" pitchFamily="34" charset="0"/>
              </a:rPr>
              <a:t>Joan Gerry</a:t>
            </a:r>
            <a:endParaRPr lang="en-US" sz="2800" dirty="0">
              <a:latin typeface="Century Gothic" panose="020B0502020202020204" pitchFamily="34" charset="0"/>
            </a:endParaRPr>
          </a:p>
        </p:txBody>
      </p:sp>
      <p:sp>
        <p:nvSpPr>
          <p:cNvPr id="3" name="Content Placeholder 2"/>
          <p:cNvSpPr>
            <a:spLocks noGrp="1"/>
          </p:cNvSpPr>
          <p:nvPr>
            <p:ph sz="quarter" idx="10"/>
          </p:nvPr>
        </p:nvSpPr>
        <p:spPr>
          <a:xfrm>
            <a:off x="429358" y="871050"/>
            <a:ext cx="7886700" cy="2653170"/>
          </a:xfrm>
          <a:solidFill>
            <a:srgbClr val="7030A0"/>
          </a:solidFill>
        </p:spPr>
        <p:txBody>
          <a:bodyPr/>
          <a:lstStyle/>
          <a:p>
            <a:pPr marL="0" indent="0">
              <a:buNone/>
            </a:pPr>
            <a:r>
              <a:rPr lang="en-US" sz="3200" dirty="0" smtClean="0">
                <a:solidFill>
                  <a:schemeClr val="bg1"/>
                </a:solidFill>
                <a:latin typeface="Century Gothic" panose="020B0502020202020204" pitchFamily="34" charset="0"/>
              </a:rPr>
              <a:t>    </a:t>
            </a:r>
          </a:p>
          <a:p>
            <a:pPr marL="0" indent="0">
              <a:buNone/>
            </a:pPr>
            <a:r>
              <a:rPr lang="en-US" sz="3600" dirty="0" smtClean="0">
                <a:solidFill>
                  <a:schemeClr val="bg1"/>
                </a:solidFill>
                <a:latin typeface="Century Gothic" panose="020B0502020202020204" pitchFamily="34" charset="0"/>
              </a:rPr>
              <a:t>Successful </a:t>
            </a:r>
            <a:r>
              <a:rPr lang="en-US" sz="3600" dirty="0">
                <a:solidFill>
                  <a:schemeClr val="bg1"/>
                </a:solidFill>
                <a:latin typeface="Century Gothic" panose="020B0502020202020204" pitchFamily="34" charset="0"/>
              </a:rPr>
              <a:t>fundraising happens when the Development Director and </a:t>
            </a:r>
            <a:r>
              <a:rPr lang="en-US" sz="3600" dirty="0" smtClean="0">
                <a:solidFill>
                  <a:schemeClr val="bg1"/>
                </a:solidFill>
                <a:latin typeface="Century Gothic" panose="020B0502020202020204" pitchFamily="34" charset="0"/>
              </a:rPr>
              <a:t>the </a:t>
            </a:r>
            <a:r>
              <a:rPr lang="en-US" sz="3600" dirty="0">
                <a:solidFill>
                  <a:schemeClr val="bg1"/>
                </a:solidFill>
                <a:latin typeface="Century Gothic" panose="020B0502020202020204" pitchFamily="34" charset="0"/>
              </a:rPr>
              <a:t>CEO become an “</a:t>
            </a:r>
            <a:r>
              <a:rPr lang="en-US" sz="3600" b="1" i="1" dirty="0">
                <a:solidFill>
                  <a:schemeClr val="bg1"/>
                </a:solidFill>
                <a:latin typeface="Century Gothic" panose="020B0502020202020204" pitchFamily="34" charset="0"/>
              </a:rPr>
              <a:t>us</a:t>
            </a:r>
            <a:r>
              <a:rPr lang="en-US" sz="3600" b="1" i="1" dirty="0" smtClean="0">
                <a:solidFill>
                  <a:schemeClr val="bg1"/>
                </a:solidFill>
                <a:latin typeface="Century Gothic" panose="020B0502020202020204" pitchFamily="34" charset="0"/>
              </a:rPr>
              <a:t>.”</a:t>
            </a:r>
          </a:p>
          <a:p>
            <a:pPr marL="0" indent="0">
              <a:buNone/>
            </a:pPr>
            <a:r>
              <a:rPr lang="en-US" sz="3200" b="1" i="1" dirty="0">
                <a:solidFill>
                  <a:schemeClr val="bg1"/>
                </a:solidFill>
                <a:latin typeface="Century Gothic" panose="020B0502020202020204" pitchFamily="34" charset="0"/>
              </a:rPr>
              <a:t> </a:t>
            </a:r>
            <a:r>
              <a:rPr lang="en-US" sz="3200" b="1" i="1" dirty="0" smtClean="0">
                <a:solidFill>
                  <a:schemeClr val="bg1"/>
                </a:solidFill>
                <a:latin typeface="Century Gothic" panose="020B0502020202020204" pitchFamily="34" charset="0"/>
              </a:rPr>
              <a:t> </a:t>
            </a:r>
            <a:endParaRPr lang="en-US" sz="32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80870634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B050"/>
                </a:solidFill>
                <a:latin typeface="Century Gothic" panose="020B0502020202020204" pitchFamily="34" charset="0"/>
              </a:rPr>
              <a:t>QUESTIONS?</a:t>
            </a:r>
          </a:p>
        </p:txBody>
      </p:sp>
      <p:pic>
        <p:nvPicPr>
          <p:cNvPr id="4" name="Content Placeholder 3" descr="Philosophy of Thought &amp; Logic Fall-2014 - The Collaboratory"/>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3112738" y="1779588"/>
            <a:ext cx="2918523" cy="2473325"/>
          </a:xfrm>
          <a:prstGeom prst="rect">
            <a:avLst/>
          </a:prstGeom>
        </p:spPr>
      </p:pic>
    </p:spTree>
    <p:extLst>
      <p:ext uri="{BB962C8B-B14F-4D97-AF65-F5344CB8AC3E}">
        <p14:creationId xmlns:p14="http://schemas.microsoft.com/office/powerpoint/2010/main" val="410267537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5665" y="953469"/>
            <a:ext cx="5863109" cy="3180684"/>
          </a:xfrm>
        </p:spPr>
        <p:txBody>
          <a:bodyPr>
            <a:noAutofit/>
          </a:bodyPr>
          <a:lstStyle/>
          <a:p>
            <a:pPr marL="0" indent="0">
              <a:spcBef>
                <a:spcPts val="0"/>
              </a:spcBef>
            </a:pPr>
            <a:r>
              <a:rPr lang="en-US" sz="2000" b="1" dirty="0">
                <a:solidFill>
                  <a:schemeClr val="tx1"/>
                </a:solidFill>
                <a:latin typeface="Century Gothic" panose="020B0502020202020204" pitchFamily="34" charset="0"/>
              </a:rPr>
              <a:t>Roselle M. Ungar, CFRE</a:t>
            </a:r>
            <a:r>
              <a:rPr lang="en-US" sz="2000" dirty="0">
                <a:solidFill>
                  <a:schemeClr val="tx1"/>
                </a:solidFill>
                <a:latin typeface="Century Gothic" panose="020B0502020202020204" pitchFamily="34" charset="0"/>
              </a:rPr>
              <a:t/>
            </a:r>
            <a:br>
              <a:rPr lang="en-US" sz="2000" dirty="0">
                <a:solidFill>
                  <a:schemeClr val="tx1"/>
                </a:solidFill>
                <a:latin typeface="Century Gothic" panose="020B0502020202020204" pitchFamily="34" charset="0"/>
              </a:rPr>
            </a:br>
            <a:r>
              <a:rPr lang="en-US" sz="2000" dirty="0">
                <a:solidFill>
                  <a:schemeClr val="tx1"/>
                </a:solidFill>
                <a:latin typeface="Century Gothic" panose="020B0502020202020204" pitchFamily="34" charset="0"/>
              </a:rPr>
              <a:t>Executive Director</a:t>
            </a:r>
            <a:br>
              <a:rPr lang="en-US" sz="2000" dirty="0">
                <a:solidFill>
                  <a:schemeClr val="tx1"/>
                </a:solidFill>
                <a:latin typeface="Century Gothic" panose="020B0502020202020204" pitchFamily="34" charset="0"/>
              </a:rPr>
            </a:br>
            <a:r>
              <a:rPr lang="en-US" sz="2000" dirty="0">
                <a:solidFill>
                  <a:schemeClr val="tx1"/>
                </a:solidFill>
                <a:latin typeface="Century Gothic" panose="020B0502020202020204" pitchFamily="34" charset="0"/>
              </a:rPr>
              <a:t>Jewish Family Service of Greater New Orleans</a:t>
            </a:r>
            <a:br>
              <a:rPr lang="en-US" sz="2000" dirty="0">
                <a:solidFill>
                  <a:schemeClr val="tx1"/>
                </a:solidFill>
                <a:latin typeface="Century Gothic" panose="020B0502020202020204" pitchFamily="34" charset="0"/>
              </a:rPr>
            </a:br>
            <a:r>
              <a:rPr lang="en-US" sz="2000" dirty="0">
                <a:solidFill>
                  <a:schemeClr val="tx1"/>
                </a:solidFill>
                <a:latin typeface="Century Gothic" panose="020B0502020202020204" pitchFamily="34" charset="0"/>
              </a:rPr>
              <a:t>3300 W. Esplanade Avenue S., Suite 603</a:t>
            </a:r>
            <a:br>
              <a:rPr lang="en-US" sz="2000" dirty="0">
                <a:solidFill>
                  <a:schemeClr val="tx1"/>
                </a:solidFill>
                <a:latin typeface="Century Gothic" panose="020B0502020202020204" pitchFamily="34" charset="0"/>
              </a:rPr>
            </a:br>
            <a:r>
              <a:rPr lang="en-US" sz="2000" dirty="0">
                <a:solidFill>
                  <a:schemeClr val="tx1"/>
                </a:solidFill>
                <a:latin typeface="Century Gothic" panose="020B0502020202020204" pitchFamily="34" charset="0"/>
              </a:rPr>
              <a:t>Metairie, LA 70002</a:t>
            </a:r>
            <a:br>
              <a:rPr lang="en-US" sz="2000" dirty="0">
                <a:solidFill>
                  <a:schemeClr val="tx1"/>
                </a:solidFill>
                <a:latin typeface="Century Gothic" panose="020B0502020202020204" pitchFamily="34" charset="0"/>
              </a:rPr>
            </a:br>
            <a:r>
              <a:rPr lang="en-US" sz="2000" dirty="0">
                <a:solidFill>
                  <a:schemeClr val="tx1"/>
                </a:solidFill>
                <a:latin typeface="Century Gothic" panose="020B0502020202020204" pitchFamily="34" charset="0"/>
              </a:rPr>
              <a:t/>
            </a:r>
            <a:br>
              <a:rPr lang="en-US" sz="2000" dirty="0">
                <a:solidFill>
                  <a:schemeClr val="tx1"/>
                </a:solidFill>
                <a:latin typeface="Century Gothic" panose="020B0502020202020204" pitchFamily="34" charset="0"/>
              </a:rPr>
            </a:br>
            <a:r>
              <a:rPr lang="en-US" sz="2000" dirty="0">
                <a:solidFill>
                  <a:schemeClr val="tx1"/>
                </a:solidFill>
                <a:latin typeface="Century Gothic" panose="020B0502020202020204" pitchFamily="34" charset="0"/>
                <a:hlinkClick r:id="rId2"/>
              </a:rPr>
              <a:t>roselle@jfsneworleans.org</a:t>
            </a:r>
            <a:r>
              <a:rPr lang="en-US" sz="2000" dirty="0">
                <a:solidFill>
                  <a:schemeClr val="tx1"/>
                </a:solidFill>
                <a:latin typeface="Century Gothic" panose="020B0502020202020204" pitchFamily="34" charset="0"/>
              </a:rPr>
              <a:t/>
            </a:r>
            <a:br>
              <a:rPr lang="en-US" sz="2000" dirty="0">
                <a:solidFill>
                  <a:schemeClr val="tx1"/>
                </a:solidFill>
                <a:latin typeface="Century Gothic" panose="020B0502020202020204" pitchFamily="34" charset="0"/>
              </a:rPr>
            </a:br>
            <a:r>
              <a:rPr lang="en-US" sz="2000" dirty="0">
                <a:solidFill>
                  <a:schemeClr val="tx1"/>
                </a:solidFill>
                <a:latin typeface="Century Gothic" panose="020B0502020202020204" pitchFamily="34" charset="0"/>
              </a:rPr>
              <a:t>504-831-8475</a:t>
            </a:r>
            <a:br>
              <a:rPr lang="en-US" sz="2000" dirty="0">
                <a:solidFill>
                  <a:schemeClr val="tx1"/>
                </a:solidFill>
                <a:latin typeface="Century Gothic" panose="020B0502020202020204" pitchFamily="34" charset="0"/>
              </a:rPr>
            </a:br>
            <a:r>
              <a:rPr lang="en-US" sz="2000" dirty="0">
                <a:solidFill>
                  <a:schemeClr val="tx1"/>
                </a:solidFill>
                <a:latin typeface="Century Gothic" panose="020B0502020202020204" pitchFamily="34" charset="0"/>
              </a:rPr>
              <a:t/>
            </a:r>
            <a:br>
              <a:rPr lang="en-US" sz="2000" dirty="0">
                <a:solidFill>
                  <a:schemeClr val="tx1"/>
                </a:solidFill>
                <a:latin typeface="Century Gothic" panose="020B0502020202020204" pitchFamily="34" charset="0"/>
              </a:rPr>
            </a:br>
            <a:r>
              <a:rPr lang="en-US" sz="2000" dirty="0">
                <a:solidFill>
                  <a:schemeClr val="tx1"/>
                </a:solidFill>
                <a:latin typeface="Century Gothic" panose="020B0502020202020204" pitchFamily="34" charset="0"/>
                <a:hlinkClick r:id="rId3"/>
              </a:rPr>
              <a:t>www.jfsneworleans.org</a:t>
            </a:r>
            <a:r>
              <a:rPr lang="en-US" sz="2000" dirty="0">
                <a:solidFill>
                  <a:schemeClr val="tx1"/>
                </a:solidFill>
                <a:latin typeface="Century Gothic" panose="020B0502020202020204" pitchFamily="34" charset="0"/>
              </a:rPr>
              <a:t> </a:t>
            </a:r>
          </a:p>
        </p:txBody>
      </p:sp>
      <p:pic>
        <p:nvPicPr>
          <p:cNvPr id="4" name="Content Placeholder 3"/>
          <p:cNvPicPr>
            <a:picLocks noGrp="1" noChangeAspect="1"/>
          </p:cNvPicPr>
          <p:nvPr>
            <p:ph sz="quarter" idx="10"/>
          </p:nvPr>
        </p:nvPicPr>
        <p:blipFill>
          <a:blip r:embed="rId4" cstate="print">
            <a:extLst>
              <a:ext uri="{28A0092B-C50C-407E-A947-70E740481C1C}">
                <a14:useLocalDpi xmlns:a14="http://schemas.microsoft.com/office/drawing/2010/main" val="0"/>
              </a:ext>
            </a:extLst>
          </a:blip>
          <a:stretch>
            <a:fillRect/>
          </a:stretch>
        </p:blipFill>
        <p:spPr>
          <a:xfrm>
            <a:off x="401003" y="1080654"/>
            <a:ext cx="2371200" cy="2473325"/>
          </a:xfrm>
          <a:prstGeom prst="rect">
            <a:avLst/>
          </a:prstGeom>
        </p:spPr>
      </p:pic>
    </p:spTree>
    <p:extLst>
      <p:ext uri="{BB962C8B-B14F-4D97-AF65-F5344CB8AC3E}">
        <p14:creationId xmlns:p14="http://schemas.microsoft.com/office/powerpoint/2010/main" val="43642243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313" y="875937"/>
            <a:ext cx="7886700" cy="540653"/>
          </a:xfrm>
        </p:spPr>
        <p:txBody>
          <a:bodyPr/>
          <a:lstStyle/>
          <a:p>
            <a:r>
              <a:rPr lang="en-US" dirty="0">
                <a:solidFill>
                  <a:srgbClr val="00B050"/>
                </a:solidFill>
                <a:latin typeface="Century Gothic" panose="020B0502020202020204" pitchFamily="34" charset="0"/>
              </a:rPr>
              <a:t>Take Aways from this Session</a:t>
            </a:r>
          </a:p>
        </p:txBody>
      </p:sp>
      <p:sp>
        <p:nvSpPr>
          <p:cNvPr id="3" name="Content Placeholder 2"/>
          <p:cNvSpPr>
            <a:spLocks noGrp="1"/>
          </p:cNvSpPr>
          <p:nvPr>
            <p:ph sz="quarter" idx="10"/>
          </p:nvPr>
        </p:nvSpPr>
        <p:spPr>
          <a:xfrm>
            <a:off x="540791" y="1548313"/>
            <a:ext cx="2701404" cy="2473325"/>
          </a:xfrm>
        </p:spPr>
        <p:txBody>
          <a:bodyPr/>
          <a:lstStyle/>
          <a:p>
            <a:pPr marL="0" indent="0">
              <a:buNone/>
            </a:pPr>
            <a:r>
              <a:rPr lang="en-US" sz="2400" dirty="0">
                <a:solidFill>
                  <a:schemeClr val="tx1"/>
                </a:solidFill>
                <a:latin typeface="Century Gothic" panose="020B0502020202020204" pitchFamily="34" charset="0"/>
              </a:rPr>
              <a:t>Empower your apprehensive CEO to become comfortable fundraising</a:t>
            </a:r>
          </a:p>
          <a:p>
            <a:endParaRPr lang="en-US" dirty="0"/>
          </a:p>
        </p:txBody>
      </p:sp>
      <p:sp>
        <p:nvSpPr>
          <p:cNvPr id="6" name="Rectangle 5"/>
          <p:cNvSpPr/>
          <p:nvPr/>
        </p:nvSpPr>
        <p:spPr>
          <a:xfrm>
            <a:off x="3325930" y="1856060"/>
            <a:ext cx="2765947" cy="1569660"/>
          </a:xfrm>
          <a:prstGeom prst="rect">
            <a:avLst/>
          </a:prstGeom>
        </p:spPr>
        <p:txBody>
          <a:bodyPr wrap="square">
            <a:spAutoFit/>
          </a:bodyPr>
          <a:lstStyle/>
          <a:p>
            <a:r>
              <a:rPr lang="en-US" sz="2400" dirty="0">
                <a:latin typeface="Century Gothic" panose="020B0502020202020204" pitchFamily="34" charset="0"/>
              </a:rPr>
              <a:t>Establish a positive partnership with your CEO</a:t>
            </a:r>
          </a:p>
        </p:txBody>
      </p:sp>
      <p:sp>
        <p:nvSpPr>
          <p:cNvPr id="7" name="Rectangle 6"/>
          <p:cNvSpPr/>
          <p:nvPr/>
        </p:nvSpPr>
        <p:spPr>
          <a:xfrm>
            <a:off x="6266598" y="2082382"/>
            <a:ext cx="2522561" cy="1938992"/>
          </a:xfrm>
          <a:prstGeom prst="rect">
            <a:avLst/>
          </a:prstGeom>
        </p:spPr>
        <p:txBody>
          <a:bodyPr wrap="square">
            <a:spAutoFit/>
          </a:bodyPr>
          <a:lstStyle/>
          <a:p>
            <a:pPr lvl="0"/>
            <a:r>
              <a:rPr lang="en-US" sz="2400" dirty="0">
                <a:latin typeface="Century Gothic" panose="020B0502020202020204" pitchFamily="34" charset="0"/>
              </a:rPr>
              <a:t>Create a workable plan for your CEO at a pace that will result in success</a:t>
            </a:r>
          </a:p>
        </p:txBody>
      </p:sp>
      <p:cxnSp>
        <p:nvCxnSpPr>
          <p:cNvPr id="9" name="Straight Connector 8"/>
          <p:cNvCxnSpPr/>
          <p:nvPr/>
        </p:nvCxnSpPr>
        <p:spPr>
          <a:xfrm>
            <a:off x="3175382" y="1624084"/>
            <a:ext cx="9098" cy="2292823"/>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023212" y="1715069"/>
            <a:ext cx="1" cy="220183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899522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095" y="882099"/>
            <a:ext cx="7886700" cy="540653"/>
          </a:xfrm>
        </p:spPr>
        <p:txBody>
          <a:bodyPr/>
          <a:lstStyle/>
          <a:p>
            <a:r>
              <a:rPr lang="en-US" dirty="0" smtClean="0">
                <a:solidFill>
                  <a:srgbClr val="00B050"/>
                </a:solidFill>
                <a:latin typeface="Century Gothic" panose="020B0502020202020204" pitchFamily="34" charset="0"/>
              </a:rPr>
              <a:t>What is Managing Up?</a:t>
            </a:r>
            <a:endParaRPr lang="en-US" dirty="0">
              <a:solidFill>
                <a:srgbClr val="00B050"/>
              </a:solidFill>
              <a:latin typeface="Century Gothic" panose="020B0502020202020204" pitchFamily="34" charset="0"/>
            </a:endParaRPr>
          </a:p>
        </p:txBody>
      </p:sp>
      <p:sp>
        <p:nvSpPr>
          <p:cNvPr id="3" name="Content Placeholder 2"/>
          <p:cNvSpPr>
            <a:spLocks noGrp="1"/>
          </p:cNvSpPr>
          <p:nvPr>
            <p:ph sz="quarter" idx="10"/>
          </p:nvPr>
        </p:nvSpPr>
        <p:spPr>
          <a:xfrm>
            <a:off x="513695" y="1586259"/>
            <a:ext cx="6258089" cy="2358724"/>
          </a:xfrm>
        </p:spPr>
        <p:txBody>
          <a:bodyPr/>
          <a:lstStyle/>
          <a:p>
            <a:pPr marL="0" indent="0">
              <a:buNone/>
            </a:pPr>
            <a:r>
              <a:rPr lang="en-US" sz="2000" dirty="0">
                <a:solidFill>
                  <a:schemeClr val="tx1"/>
                </a:solidFill>
                <a:latin typeface="Century Gothic" panose="020B0502020202020204" pitchFamily="34" charset="0"/>
              </a:rPr>
              <a:t>A Definition:</a:t>
            </a:r>
          </a:p>
          <a:p>
            <a:pPr marL="0" indent="0">
              <a:buNone/>
            </a:pPr>
            <a:r>
              <a:rPr lang="en-US" sz="2000" b="1" i="1" dirty="0">
                <a:solidFill>
                  <a:srgbClr val="7030A0"/>
                </a:solidFill>
                <a:latin typeface="Century Gothic" panose="020B0502020202020204" pitchFamily="34" charset="0"/>
              </a:rPr>
              <a:t>     Influencing someone with power over you.</a:t>
            </a:r>
          </a:p>
          <a:p>
            <a:pPr marL="0" indent="0">
              <a:buNone/>
            </a:pPr>
            <a:r>
              <a:rPr lang="en-US" sz="1100" dirty="0">
                <a:solidFill>
                  <a:srgbClr val="7030A0"/>
                </a:solidFill>
                <a:latin typeface="Century Gothic" panose="020B0502020202020204" pitchFamily="34" charset="0"/>
              </a:rPr>
              <a:t>    </a:t>
            </a:r>
            <a:r>
              <a:rPr lang="en-US" sz="1100" dirty="0" smtClean="0">
                <a:solidFill>
                  <a:srgbClr val="7030A0"/>
                </a:solidFill>
                <a:latin typeface="Century Gothic" panose="020B0502020202020204" pitchFamily="34" charset="0"/>
              </a:rPr>
              <a:t>   </a:t>
            </a:r>
            <a:endParaRPr lang="en-US" sz="1100" dirty="0">
              <a:solidFill>
                <a:srgbClr val="7030A0"/>
              </a:solidFill>
              <a:latin typeface="Century Gothic" panose="020B0502020202020204" pitchFamily="34" charset="0"/>
            </a:endParaRPr>
          </a:p>
          <a:p>
            <a:pPr marL="0" indent="0">
              <a:buNone/>
            </a:pPr>
            <a:r>
              <a:rPr lang="en-US" sz="2000" dirty="0">
                <a:solidFill>
                  <a:schemeClr val="tx1"/>
                </a:solidFill>
                <a:latin typeface="Century Gothic" panose="020B0502020202020204" pitchFamily="34" charset="0"/>
              </a:rPr>
              <a:t>Managing up requires general influence skills, relationship management, negotiation techniques and working well with </a:t>
            </a:r>
            <a:r>
              <a:rPr lang="en-US" sz="2000" dirty="0" smtClean="0">
                <a:solidFill>
                  <a:schemeClr val="tx1"/>
                </a:solidFill>
                <a:latin typeface="Century Gothic" panose="020B0502020202020204" pitchFamily="34" charset="0"/>
              </a:rPr>
              <a:t>others.</a:t>
            </a:r>
            <a:endParaRPr lang="en-US" sz="2000" dirty="0">
              <a:solidFill>
                <a:schemeClr val="tx1"/>
              </a:solidFill>
              <a:latin typeface="Century Gothic" panose="020B0502020202020204" pitchFamily="34" charset="0"/>
            </a:endParaRPr>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79220" y="1330081"/>
            <a:ext cx="2585733" cy="2097614"/>
          </a:xfrm>
          <a:prstGeom prst="rect">
            <a:avLst/>
          </a:prstGeom>
        </p:spPr>
      </p:pic>
      <p:sp>
        <p:nvSpPr>
          <p:cNvPr id="6" name="TextBox 5"/>
          <p:cNvSpPr txBox="1"/>
          <p:nvPr/>
        </p:nvSpPr>
        <p:spPr>
          <a:xfrm>
            <a:off x="3642739" y="3578367"/>
            <a:ext cx="2301923" cy="430887"/>
          </a:xfrm>
          <a:prstGeom prst="rect">
            <a:avLst/>
          </a:prstGeom>
          <a:noFill/>
        </p:spPr>
        <p:txBody>
          <a:bodyPr wrap="square" rtlCol="0">
            <a:spAutoFit/>
          </a:bodyPr>
          <a:lstStyle/>
          <a:p>
            <a:pPr algn="r"/>
            <a:r>
              <a:rPr lang="en-US" sz="1100" dirty="0">
                <a:latin typeface="Century Gothic" panose="020B0502020202020204" pitchFamily="34" charset="0"/>
              </a:rPr>
              <a:t>Hight Performance Group, Inc.:</a:t>
            </a:r>
          </a:p>
          <a:p>
            <a:pPr algn="r"/>
            <a:r>
              <a:rPr lang="en-US" sz="1100" i="1" dirty="0">
                <a:latin typeface="Century Gothic" panose="020B0502020202020204" pitchFamily="34" charset="0"/>
              </a:rPr>
              <a:t>The Courage to Manage Up</a:t>
            </a:r>
          </a:p>
        </p:txBody>
      </p:sp>
    </p:spTree>
    <p:extLst>
      <p:ext uri="{BB962C8B-B14F-4D97-AF65-F5344CB8AC3E}">
        <p14:creationId xmlns:p14="http://schemas.microsoft.com/office/powerpoint/2010/main" val="112003782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B050"/>
                </a:solidFill>
                <a:latin typeface="Century Gothic" panose="020B0502020202020204" pitchFamily="34" charset="0"/>
              </a:rPr>
              <a:t>Managing Up is …</a:t>
            </a:r>
          </a:p>
        </p:txBody>
      </p:sp>
      <p:sp>
        <p:nvSpPr>
          <p:cNvPr id="3" name="Content Placeholder 2"/>
          <p:cNvSpPr>
            <a:spLocks noGrp="1"/>
          </p:cNvSpPr>
          <p:nvPr>
            <p:ph sz="quarter" idx="10"/>
          </p:nvPr>
        </p:nvSpPr>
        <p:spPr/>
        <p:txBody>
          <a:bodyPr/>
          <a:lstStyle/>
          <a:p>
            <a:pPr marL="0" indent="0">
              <a:buNone/>
            </a:pPr>
            <a:r>
              <a:rPr lang="en-US" sz="2000" dirty="0">
                <a:solidFill>
                  <a:schemeClr val="tx1"/>
                </a:solidFill>
                <a:latin typeface="Century Gothic" panose="020B0502020202020204" pitchFamily="34" charset="0"/>
              </a:rPr>
              <a:t>“The process of consciously working with your boss to obtain the best possible results for you, your boss and your organization.</a:t>
            </a:r>
          </a:p>
          <a:p>
            <a:pPr marL="0" indent="0">
              <a:buNone/>
            </a:pPr>
            <a:r>
              <a:rPr lang="en-US" sz="2000" dirty="0">
                <a:solidFill>
                  <a:schemeClr val="tx1"/>
                </a:solidFill>
                <a:latin typeface="Century Gothic" panose="020B0502020202020204" pitchFamily="34" charset="0"/>
              </a:rPr>
              <a:t>This is not political maneuvering or kissing up. Rather, it is a deliberate effort to bring understanding and cooperation between individuals who often have different perspectives.”</a:t>
            </a:r>
          </a:p>
          <a:p>
            <a:endParaRPr lang="en-US" dirty="0"/>
          </a:p>
        </p:txBody>
      </p:sp>
      <p:sp>
        <p:nvSpPr>
          <p:cNvPr id="4" name="TextBox 3"/>
          <p:cNvSpPr txBox="1"/>
          <p:nvPr/>
        </p:nvSpPr>
        <p:spPr>
          <a:xfrm flipH="1">
            <a:off x="2238233" y="3707642"/>
            <a:ext cx="6023211" cy="307777"/>
          </a:xfrm>
          <a:prstGeom prst="rect">
            <a:avLst/>
          </a:prstGeom>
          <a:noFill/>
        </p:spPr>
        <p:txBody>
          <a:bodyPr wrap="square" rtlCol="0">
            <a:spAutoFit/>
          </a:bodyPr>
          <a:lstStyle/>
          <a:p>
            <a:pPr algn="r"/>
            <a:r>
              <a:rPr lang="en-US" sz="1400" dirty="0">
                <a:latin typeface="Century Gothic" panose="020B0502020202020204" pitchFamily="34" charset="0"/>
              </a:rPr>
              <a:t>“Managing Up”, Thomas Zuber and Erika James</a:t>
            </a:r>
            <a:endParaRPr lang="en-US" sz="1400" i="1" dirty="0">
              <a:latin typeface="Century Gothic" panose="020B0502020202020204" pitchFamily="34" charset="0"/>
            </a:endParaRPr>
          </a:p>
        </p:txBody>
      </p:sp>
    </p:spTree>
    <p:extLst>
      <p:ext uri="{BB962C8B-B14F-4D97-AF65-F5344CB8AC3E}">
        <p14:creationId xmlns:p14="http://schemas.microsoft.com/office/powerpoint/2010/main" val="405739166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426" y="803150"/>
            <a:ext cx="7886700" cy="540653"/>
          </a:xfrm>
        </p:spPr>
        <p:txBody>
          <a:bodyPr/>
          <a:lstStyle/>
          <a:p>
            <a:r>
              <a:rPr lang="en-US" dirty="0">
                <a:solidFill>
                  <a:srgbClr val="00B050"/>
                </a:solidFill>
                <a:latin typeface="Century Gothic" panose="020B0502020202020204" pitchFamily="34" charset="0"/>
              </a:rPr>
              <a:t>How Much of the </a:t>
            </a:r>
            <a:r>
              <a:rPr lang="en-US" dirty="0" smtClean="0">
                <a:solidFill>
                  <a:srgbClr val="00B050"/>
                </a:solidFill>
                <a:latin typeface="Century Gothic" panose="020B0502020202020204" pitchFamily="34" charset="0"/>
              </a:rPr>
              <a:t>Day Does </a:t>
            </a:r>
            <a:r>
              <a:rPr lang="en-US" dirty="0">
                <a:solidFill>
                  <a:srgbClr val="00B050"/>
                </a:solidFill>
                <a:latin typeface="Century Gothic" panose="020B0502020202020204" pitchFamily="34" charset="0"/>
              </a:rPr>
              <a:t>your CEO Spend on Fundraising?</a:t>
            </a:r>
          </a:p>
        </p:txBody>
      </p:sp>
      <p:sp>
        <p:nvSpPr>
          <p:cNvPr id="3" name="Content Placeholder 2"/>
          <p:cNvSpPr>
            <a:spLocks noGrp="1"/>
          </p:cNvSpPr>
          <p:nvPr>
            <p:ph sz="quarter" idx="10"/>
          </p:nvPr>
        </p:nvSpPr>
        <p:spPr>
          <a:xfrm>
            <a:off x="737832" y="2583977"/>
            <a:ext cx="7886700" cy="1628633"/>
          </a:xfrm>
        </p:spPr>
        <p:txBody>
          <a:bodyPr/>
          <a:lstStyle/>
          <a:p>
            <a:pPr algn="ctr"/>
            <a:r>
              <a:rPr lang="en-US" sz="1600" b="1" dirty="0">
                <a:solidFill>
                  <a:schemeClr val="tx1"/>
                </a:solidFill>
              </a:rPr>
              <a:t>0 – 25% of </a:t>
            </a:r>
            <a:r>
              <a:rPr lang="en-US" sz="1600" b="1" dirty="0" smtClean="0">
                <a:solidFill>
                  <a:schemeClr val="tx1"/>
                </a:solidFill>
              </a:rPr>
              <a:t>time</a:t>
            </a:r>
          </a:p>
          <a:p>
            <a:pPr algn="ctr"/>
            <a:r>
              <a:rPr lang="en-US" sz="1800" b="1" dirty="0" smtClean="0">
                <a:solidFill>
                  <a:schemeClr val="tx1"/>
                </a:solidFill>
              </a:rPr>
              <a:t>26 – 50% of time</a:t>
            </a:r>
          </a:p>
          <a:p>
            <a:pPr algn="ctr"/>
            <a:r>
              <a:rPr lang="en-US" sz="2000" b="1" dirty="0" smtClean="0">
                <a:solidFill>
                  <a:schemeClr val="tx1"/>
                </a:solidFill>
              </a:rPr>
              <a:t>51 </a:t>
            </a:r>
            <a:r>
              <a:rPr lang="en-US" sz="2000" b="1" dirty="0">
                <a:solidFill>
                  <a:schemeClr val="tx1"/>
                </a:solidFill>
              </a:rPr>
              <a:t>– 75% of time</a:t>
            </a:r>
          </a:p>
          <a:p>
            <a:pPr algn="ctr"/>
            <a:r>
              <a:rPr lang="en-US" sz="2400" b="1" dirty="0">
                <a:solidFill>
                  <a:schemeClr val="tx1"/>
                </a:solidFill>
              </a:rPr>
              <a:t>76 – 100% of </a:t>
            </a:r>
            <a:r>
              <a:rPr lang="en-US" sz="2400" b="1" dirty="0" smtClean="0">
                <a:solidFill>
                  <a:schemeClr val="tx1"/>
                </a:solidFill>
              </a:rPr>
              <a:t>time</a:t>
            </a:r>
            <a:endParaRPr lang="en-US" sz="2400" b="1" dirty="0">
              <a:solidFill>
                <a:schemeClr val="tx1"/>
              </a:solidFill>
            </a:endParaRPr>
          </a:p>
        </p:txBody>
      </p:sp>
      <p:pic>
        <p:nvPicPr>
          <p:cNvPr id="5" name="Picture 4" descr="Free vector graphic: &lt;strong&gt;Sun&lt;/strong&gt;, &lt;strong&gt;Rising&lt;/strong&gt;, Ocean, Sunrise, Sky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3842" y="1199779"/>
            <a:ext cx="6127845" cy="3082621"/>
          </a:xfrm>
          <a:prstGeom prst="rect">
            <a:avLst/>
          </a:prstGeom>
        </p:spPr>
      </p:pic>
    </p:spTree>
    <p:extLst>
      <p:ext uri="{BB962C8B-B14F-4D97-AF65-F5344CB8AC3E}">
        <p14:creationId xmlns:p14="http://schemas.microsoft.com/office/powerpoint/2010/main" val="185302827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770" y="1335413"/>
            <a:ext cx="8064974" cy="1153030"/>
          </a:xfrm>
        </p:spPr>
        <p:txBody>
          <a:bodyPr/>
          <a:lstStyle/>
          <a:p>
            <a:r>
              <a:rPr lang="en-US" dirty="0">
                <a:solidFill>
                  <a:srgbClr val="00B050"/>
                </a:solidFill>
                <a:latin typeface="Century Gothic" panose="020B0502020202020204" pitchFamily="34" charset="0"/>
              </a:rPr>
              <a:t>The Average CEO spends </a:t>
            </a:r>
            <a:r>
              <a:rPr lang="en-US" b="1" u="sng" dirty="0">
                <a:solidFill>
                  <a:srgbClr val="00B050"/>
                </a:solidFill>
                <a:latin typeface="Century Gothic" panose="020B0502020202020204" pitchFamily="34" charset="0"/>
              </a:rPr>
              <a:t>under </a:t>
            </a:r>
            <a:r>
              <a:rPr lang="en-US" b="1" u="sng" dirty="0" smtClean="0">
                <a:solidFill>
                  <a:srgbClr val="00B050"/>
                </a:solidFill>
                <a:latin typeface="Century Gothic" panose="020B0502020202020204" pitchFamily="34" charset="0"/>
              </a:rPr>
              <a:t>5%</a:t>
            </a:r>
            <a:r>
              <a:rPr lang="en-US" u="sng" dirty="0" smtClean="0">
                <a:solidFill>
                  <a:srgbClr val="00B050"/>
                </a:solidFill>
                <a:latin typeface="Century Gothic" panose="020B0502020202020204" pitchFamily="34" charset="0"/>
              </a:rPr>
              <a:t/>
            </a:r>
            <a:br>
              <a:rPr lang="en-US" u="sng" dirty="0" smtClean="0">
                <a:solidFill>
                  <a:srgbClr val="00B050"/>
                </a:solidFill>
                <a:latin typeface="Century Gothic" panose="020B0502020202020204" pitchFamily="34" charset="0"/>
              </a:rPr>
            </a:br>
            <a:r>
              <a:rPr lang="en-US" dirty="0" smtClean="0">
                <a:solidFill>
                  <a:srgbClr val="00B050"/>
                </a:solidFill>
                <a:latin typeface="Century Gothic" panose="020B0502020202020204" pitchFamily="34" charset="0"/>
              </a:rPr>
              <a:t>of </a:t>
            </a:r>
            <a:r>
              <a:rPr lang="en-US" dirty="0">
                <a:solidFill>
                  <a:srgbClr val="00B050"/>
                </a:solidFill>
                <a:latin typeface="Century Gothic" panose="020B0502020202020204" pitchFamily="34" charset="0"/>
              </a:rPr>
              <a:t>time on individual fundraising …</a:t>
            </a:r>
          </a:p>
        </p:txBody>
      </p:sp>
      <p:sp>
        <p:nvSpPr>
          <p:cNvPr id="3" name="Content Placeholder 2"/>
          <p:cNvSpPr>
            <a:spLocks noGrp="1"/>
          </p:cNvSpPr>
          <p:nvPr>
            <p:ph sz="quarter" idx="10"/>
          </p:nvPr>
        </p:nvSpPr>
        <p:spPr>
          <a:xfrm>
            <a:off x="0" y="2771326"/>
            <a:ext cx="9144000" cy="722502"/>
          </a:xfrm>
        </p:spPr>
        <p:txBody>
          <a:bodyPr/>
          <a:lstStyle/>
          <a:p>
            <a:pPr marL="0" indent="0" algn="ctr">
              <a:buNone/>
            </a:pPr>
            <a:r>
              <a:rPr lang="en-US" sz="3200" b="1" dirty="0">
                <a:solidFill>
                  <a:srgbClr val="7030A0"/>
                </a:solidFill>
                <a:latin typeface="Century Gothic" panose="020B0502020202020204" pitchFamily="34" charset="0"/>
              </a:rPr>
              <a:t>A prescription for disaster!</a:t>
            </a:r>
          </a:p>
          <a:p>
            <a:endParaRPr lang="en-US" dirty="0"/>
          </a:p>
        </p:txBody>
      </p:sp>
    </p:spTree>
    <p:extLst>
      <p:ext uri="{BB962C8B-B14F-4D97-AF65-F5344CB8AC3E}">
        <p14:creationId xmlns:p14="http://schemas.microsoft.com/office/powerpoint/2010/main" val="77214199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835" y="935078"/>
            <a:ext cx="6231625" cy="980158"/>
          </a:xfrm>
        </p:spPr>
        <p:txBody>
          <a:bodyPr/>
          <a:lstStyle/>
          <a:p>
            <a:r>
              <a:rPr lang="en-US" dirty="0">
                <a:solidFill>
                  <a:srgbClr val="00B050"/>
                </a:solidFill>
                <a:latin typeface="Century Gothic" panose="020B0502020202020204" pitchFamily="34" charset="0"/>
              </a:rPr>
              <a:t>The engine that runs </a:t>
            </a:r>
            <a:r>
              <a:rPr lang="en-US" dirty="0" smtClean="0">
                <a:solidFill>
                  <a:srgbClr val="00B050"/>
                </a:solidFill>
                <a:latin typeface="Century Gothic" panose="020B0502020202020204" pitchFamily="34" charset="0"/>
              </a:rPr>
              <a:t>most non-profits </a:t>
            </a:r>
            <a:r>
              <a:rPr lang="en-US" dirty="0">
                <a:solidFill>
                  <a:srgbClr val="00B050"/>
                </a:solidFill>
                <a:latin typeface="Century Gothic" panose="020B0502020202020204" pitchFamily="34" charset="0"/>
              </a:rPr>
              <a:t>is …</a:t>
            </a:r>
          </a:p>
        </p:txBody>
      </p:sp>
      <p:sp>
        <p:nvSpPr>
          <p:cNvPr id="3" name="Content Placeholder 2"/>
          <p:cNvSpPr>
            <a:spLocks noGrp="1"/>
          </p:cNvSpPr>
          <p:nvPr>
            <p:ph sz="quarter" idx="10"/>
          </p:nvPr>
        </p:nvSpPr>
        <p:spPr>
          <a:xfrm>
            <a:off x="760579" y="2079840"/>
            <a:ext cx="7578204" cy="1950800"/>
          </a:xfrm>
        </p:spPr>
        <p:txBody>
          <a:bodyPr/>
          <a:lstStyle/>
          <a:p>
            <a:pPr marL="0" indent="0" algn="ctr">
              <a:buNone/>
            </a:pPr>
            <a:r>
              <a:rPr lang="en-US" sz="3600" b="1" spc="150" dirty="0">
                <a:solidFill>
                  <a:srgbClr val="7030A0"/>
                </a:solidFill>
              </a:rPr>
              <a:t>FUNDRAISING</a:t>
            </a:r>
          </a:p>
          <a:p>
            <a:endParaRPr lang="en-US" sz="1050" dirty="0"/>
          </a:p>
          <a:p>
            <a:pPr marL="0" indent="0" algn="ctr">
              <a:buNone/>
            </a:pPr>
            <a:r>
              <a:rPr lang="en-US" sz="2400" dirty="0">
                <a:solidFill>
                  <a:schemeClr val="tx1"/>
                </a:solidFill>
              </a:rPr>
              <a:t>Then shouldn’t your CEO be spending the </a:t>
            </a:r>
            <a:r>
              <a:rPr lang="en-US" sz="2400" dirty="0" smtClean="0">
                <a:solidFill>
                  <a:schemeClr val="tx1"/>
                </a:solidFill>
              </a:rPr>
              <a:t>better part </a:t>
            </a:r>
            <a:r>
              <a:rPr lang="en-US" sz="2400" dirty="0">
                <a:solidFill>
                  <a:schemeClr val="tx1"/>
                </a:solidFill>
              </a:rPr>
              <a:t>of their workday on this function?</a:t>
            </a:r>
          </a:p>
          <a:p>
            <a:endParaRPr lang="en-US" dirty="0"/>
          </a:p>
        </p:txBody>
      </p:sp>
    </p:spTree>
    <p:extLst>
      <p:ext uri="{BB962C8B-B14F-4D97-AF65-F5344CB8AC3E}">
        <p14:creationId xmlns:p14="http://schemas.microsoft.com/office/powerpoint/2010/main" val="413937502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696036" y="1074634"/>
            <a:ext cx="3953301" cy="2883217"/>
          </a:xfrm>
          <a:solidFill>
            <a:srgbClr val="7030A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marL="0" indent="0">
              <a:buNone/>
            </a:pPr>
            <a:r>
              <a:rPr lang="en-US" sz="3200" dirty="0">
                <a:solidFill>
                  <a:schemeClr val="bg1"/>
                </a:solidFill>
                <a:latin typeface="Century Gothic" panose="020B0502020202020204" pitchFamily="34" charset="0"/>
              </a:rPr>
              <a:t>Most CEOs would rather have a root canal than make a solicitation call on a wealthy </a:t>
            </a:r>
            <a:r>
              <a:rPr lang="en-US" sz="3200" dirty="0" smtClean="0">
                <a:solidFill>
                  <a:schemeClr val="bg1"/>
                </a:solidFill>
                <a:latin typeface="Century Gothic" panose="020B0502020202020204" pitchFamily="34" charset="0"/>
              </a:rPr>
              <a:t>prospect!</a:t>
            </a:r>
            <a:endParaRPr lang="en-US" sz="3200" dirty="0">
              <a:solidFill>
                <a:schemeClr val="bg1"/>
              </a:solidFill>
              <a:latin typeface="Century Gothic" panose="020B0502020202020204" pitchFamily="34" charset="0"/>
            </a:endParaRPr>
          </a:p>
        </p:txBody>
      </p:sp>
      <p:pic>
        <p:nvPicPr>
          <p:cNvPr id="3" name="Picture Placeholder 7" descr="My Makeup Blog: makeup, skin care and beyond: My ..."/>
          <p:cNvPicPr>
            <a:picLocks noChangeAspect="1"/>
          </p:cNvPicPr>
          <p:nvPr/>
        </p:nvPicPr>
        <p:blipFill rotWithShape="1">
          <a:blip r:embed="rId3">
            <a:extLst>
              <a:ext uri="{28A0092B-C50C-407E-A947-70E740481C1C}">
                <a14:useLocalDpi xmlns:a14="http://schemas.microsoft.com/office/drawing/2010/main" val="0"/>
              </a:ext>
            </a:extLst>
          </a:blip>
          <a:srcRect l="1635" r="980"/>
          <a:stretch/>
        </p:blipFill>
        <p:spPr>
          <a:xfrm>
            <a:off x="5033263" y="1024591"/>
            <a:ext cx="3416611" cy="2796783"/>
          </a:xfrm>
          <a:prstGeom prst="roundRect">
            <a:avLst>
              <a:gd name="adj" fmla="val 15037"/>
            </a:avLst>
          </a:prstGeom>
        </p:spPr>
      </p:pic>
    </p:spTree>
    <p:extLst>
      <p:ext uri="{BB962C8B-B14F-4D97-AF65-F5344CB8AC3E}">
        <p14:creationId xmlns:p14="http://schemas.microsoft.com/office/powerpoint/2010/main" val="314437748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FPICON2023-Template-Jan2023  -  Read-Only" id="{71057602-357C-427D-B236-976A94E02BDE}" vid="{700F57DB-343F-4DDF-99EC-E8ECFF44D53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AFPICON2023-Template-Jan2023</Template>
  <TotalTime>161</TotalTime>
  <Words>1750</Words>
  <Application>Microsoft Office PowerPoint</Application>
  <PresentationFormat>On-screen Show (16:9)</PresentationFormat>
  <Paragraphs>206</Paragraphs>
  <Slides>25</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Century Gothic</vt:lpstr>
      <vt:lpstr>Gotham Light</vt:lpstr>
      <vt:lpstr>Gotham Medium</vt:lpstr>
      <vt:lpstr>Wingdings</vt:lpstr>
      <vt:lpstr>Office Theme</vt:lpstr>
      <vt:lpstr>Managing Up: </vt:lpstr>
      <vt:lpstr>Let’s Get Into Your CEO’s Head</vt:lpstr>
      <vt:lpstr>Take Aways from this Session</vt:lpstr>
      <vt:lpstr>What is Managing Up?</vt:lpstr>
      <vt:lpstr>Managing Up is …</vt:lpstr>
      <vt:lpstr>How Much of the Day Does your CEO Spend on Fundraising?</vt:lpstr>
      <vt:lpstr>The Average CEO spends under 5% of time on individual fundraising …</vt:lpstr>
      <vt:lpstr>The engine that runs most non-profits is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Begin with simple tasks and work your way up</vt:lpstr>
      <vt:lpstr>Schedule Weekly Check-In Meetings</vt:lpstr>
      <vt:lpstr>What A Development Director Should Bring to Every Meeting</vt:lpstr>
      <vt:lpstr>PowerPoint Presentation</vt:lpstr>
      <vt:lpstr>PowerPoint Presentation</vt:lpstr>
      <vt:lpstr>Embrace YOUR Mission</vt:lpstr>
      <vt:lpstr>Next Steps: What’s Your Plan?</vt:lpstr>
      <vt:lpstr>Joan Gerry</vt:lpstr>
      <vt:lpstr>QUESTIONS?</vt:lpstr>
      <vt:lpstr>Roselle M. Ungar, CFRE Executive Director Jewish Family Service of Greater New Orleans 3300 W. Esplanade Avenue S., Suite 603 Metairie, LA 70002  roselle@jfsneworleans.org 504-831-8475  www.jfsneworleans.org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Managing Up:</dc:title>
  <dc:creator>Roselle Ungar</dc:creator>
  <cp:lastModifiedBy>Roselle Ungar</cp:lastModifiedBy>
  <cp:revision>42</cp:revision>
  <dcterms:created xsi:type="dcterms:W3CDTF">2023-01-19T18:55:38Z</dcterms:created>
  <dcterms:modified xsi:type="dcterms:W3CDTF">2023-01-31T16:34:07Z</dcterms:modified>
</cp:coreProperties>
</file>